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1146" r:id="rId2"/>
    <p:sldId id="1142" r:id="rId3"/>
    <p:sldId id="296" r:id="rId4"/>
    <p:sldId id="297" r:id="rId5"/>
    <p:sldId id="258" r:id="rId6"/>
    <p:sldId id="1145" r:id="rId7"/>
    <p:sldId id="341" r:id="rId8"/>
    <p:sldId id="342" r:id="rId9"/>
    <p:sldId id="343" r:id="rId10"/>
    <p:sldId id="344" r:id="rId11"/>
    <p:sldId id="345" r:id="rId12"/>
    <p:sldId id="346" r:id="rId13"/>
    <p:sldId id="298" r:id="rId14"/>
    <p:sldId id="299" r:id="rId15"/>
    <p:sldId id="300" r:id="rId16"/>
    <p:sldId id="1140" r:id="rId17"/>
    <p:sldId id="1053" r:id="rId18"/>
    <p:sldId id="330" r:id="rId19"/>
    <p:sldId id="331" r:id="rId20"/>
    <p:sldId id="333" r:id="rId21"/>
    <p:sldId id="260" r:id="rId22"/>
    <p:sldId id="334" r:id="rId23"/>
    <p:sldId id="335" r:id="rId24"/>
    <p:sldId id="336" r:id="rId25"/>
    <p:sldId id="337" r:id="rId26"/>
    <p:sldId id="338" r:id="rId27"/>
    <p:sldId id="339" r:id="rId28"/>
    <p:sldId id="340" r:id="rId29"/>
    <p:sldId id="267" r:id="rId30"/>
    <p:sldId id="268" r:id="rId31"/>
    <p:sldId id="269" r:id="rId32"/>
    <p:sldId id="270" r:id="rId33"/>
    <p:sldId id="271" r:id="rId34"/>
    <p:sldId id="273" r:id="rId35"/>
    <p:sldId id="274" r:id="rId36"/>
    <p:sldId id="275" r:id="rId37"/>
    <p:sldId id="276" r:id="rId38"/>
    <p:sldId id="262" r:id="rId39"/>
    <p:sldId id="277" r:id="rId40"/>
    <p:sldId id="278" r:id="rId41"/>
    <p:sldId id="279" r:id="rId42"/>
    <p:sldId id="280" r:id="rId43"/>
    <p:sldId id="281" r:id="rId44"/>
    <p:sldId id="263" r:id="rId45"/>
    <p:sldId id="282" r:id="rId46"/>
    <p:sldId id="283" r:id="rId47"/>
    <p:sldId id="284" r:id="rId48"/>
    <p:sldId id="285" r:id="rId49"/>
    <p:sldId id="264" r:id="rId50"/>
    <p:sldId id="286" r:id="rId51"/>
    <p:sldId id="287" r:id="rId52"/>
    <p:sldId id="288" r:id="rId53"/>
    <p:sldId id="289" r:id="rId54"/>
    <p:sldId id="265" r:id="rId55"/>
    <p:sldId id="290" r:id="rId56"/>
    <p:sldId id="291" r:id="rId57"/>
    <p:sldId id="292" r:id="rId58"/>
    <p:sldId id="293" r:id="rId59"/>
    <p:sldId id="294" r:id="rId60"/>
    <p:sldId id="295" r:id="rId61"/>
    <p:sldId id="1143" r:id="rId62"/>
    <p:sldId id="1144"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52"/>
    <p:restoredTop sz="94632"/>
  </p:normalViewPr>
  <p:slideViewPr>
    <p:cSldViewPr snapToGrid="0" snapToObjects="1">
      <p:cViewPr varScale="1">
        <p:scale>
          <a:sx n="140" d="100"/>
          <a:sy n="140" d="100"/>
        </p:scale>
        <p:origin x="192" y="5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699FD-A40E-4BFF-B70C-D50D93C43C0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5A54135-38B2-4743-9E68-36F177677E15}">
      <dgm:prSet/>
      <dgm:spPr/>
      <dgm:t>
        <a:bodyPr/>
        <a:lstStyle/>
        <a:p>
          <a:r>
            <a:rPr lang="en-GB" dirty="0"/>
            <a:t>Handling missing data</a:t>
          </a:r>
          <a:endParaRPr lang="en-US" dirty="0"/>
        </a:p>
      </dgm:t>
    </dgm:pt>
    <dgm:pt modelId="{451DC330-0022-4F30-825F-EC511207EF1C}" type="parTrans" cxnId="{2CB01C44-BB8D-491F-BC28-CA2A64B770D2}">
      <dgm:prSet/>
      <dgm:spPr/>
      <dgm:t>
        <a:bodyPr/>
        <a:lstStyle/>
        <a:p>
          <a:endParaRPr lang="en-US"/>
        </a:p>
      </dgm:t>
    </dgm:pt>
    <dgm:pt modelId="{28C9218C-DAC5-4099-B41C-CB5AF9EF7305}" type="sibTrans" cxnId="{2CB01C44-BB8D-491F-BC28-CA2A64B770D2}">
      <dgm:prSet/>
      <dgm:spPr/>
      <dgm:t>
        <a:bodyPr/>
        <a:lstStyle/>
        <a:p>
          <a:endParaRPr lang="en-US"/>
        </a:p>
      </dgm:t>
    </dgm:pt>
    <dgm:pt modelId="{1A3CE60B-BC3E-44C2-993A-6D04A8EAE0A5}">
      <dgm:prSet/>
      <dgm:spPr/>
      <dgm:t>
        <a:bodyPr/>
        <a:lstStyle/>
        <a:p>
          <a:r>
            <a:rPr lang="en-GB" dirty="0"/>
            <a:t>Data normalization</a:t>
          </a:r>
          <a:endParaRPr lang="en-US" dirty="0"/>
        </a:p>
      </dgm:t>
    </dgm:pt>
    <dgm:pt modelId="{A02258E1-CC99-43F5-B84F-715C4F12609F}" type="parTrans" cxnId="{6CB1EAE0-2C77-43DB-B5EB-87138230BD73}">
      <dgm:prSet/>
      <dgm:spPr/>
      <dgm:t>
        <a:bodyPr/>
        <a:lstStyle/>
        <a:p>
          <a:endParaRPr lang="en-US"/>
        </a:p>
      </dgm:t>
    </dgm:pt>
    <dgm:pt modelId="{B8D0F1E2-F3A5-4B24-AC39-83124DDB6646}" type="sibTrans" cxnId="{6CB1EAE0-2C77-43DB-B5EB-87138230BD73}">
      <dgm:prSet/>
      <dgm:spPr/>
      <dgm:t>
        <a:bodyPr/>
        <a:lstStyle/>
        <a:p>
          <a:endParaRPr lang="en-US"/>
        </a:p>
      </dgm:t>
    </dgm:pt>
    <dgm:pt modelId="{40FE1EC9-6FE3-43D6-A797-E2AB3D0DFFCE}">
      <dgm:prSet/>
      <dgm:spPr/>
      <dgm:t>
        <a:bodyPr/>
        <a:lstStyle/>
        <a:p>
          <a:r>
            <a:rPr lang="en-GB" dirty="0"/>
            <a:t>Data transformation </a:t>
          </a:r>
          <a:endParaRPr lang="en-US" dirty="0"/>
        </a:p>
      </dgm:t>
    </dgm:pt>
    <dgm:pt modelId="{217D158F-1D76-45E9-8D0C-0019F15D414C}" type="parTrans" cxnId="{31A7169A-B5B4-4D65-9C7C-395F93BBFDFE}">
      <dgm:prSet/>
      <dgm:spPr/>
      <dgm:t>
        <a:bodyPr/>
        <a:lstStyle/>
        <a:p>
          <a:endParaRPr lang="en-US"/>
        </a:p>
      </dgm:t>
    </dgm:pt>
    <dgm:pt modelId="{14FB84D5-3C68-4EC6-87FE-1CA233B3B968}" type="sibTrans" cxnId="{31A7169A-B5B4-4D65-9C7C-395F93BBFDFE}">
      <dgm:prSet/>
      <dgm:spPr/>
      <dgm:t>
        <a:bodyPr/>
        <a:lstStyle/>
        <a:p>
          <a:endParaRPr lang="en-US"/>
        </a:p>
      </dgm:t>
    </dgm:pt>
    <dgm:pt modelId="{F4331A36-9B6E-894A-B04B-8C9AC43F9BBC}" type="pres">
      <dgm:prSet presAssocID="{342699FD-A40E-4BFF-B70C-D50D93C43C0F}" presName="linear" presStyleCnt="0">
        <dgm:presLayoutVars>
          <dgm:animLvl val="lvl"/>
          <dgm:resizeHandles val="exact"/>
        </dgm:presLayoutVars>
      </dgm:prSet>
      <dgm:spPr/>
    </dgm:pt>
    <dgm:pt modelId="{EB227167-8428-0849-B8BD-833E2736BB30}" type="pres">
      <dgm:prSet presAssocID="{35A54135-38B2-4743-9E68-36F177677E15}" presName="parentText" presStyleLbl="node1" presStyleIdx="0" presStyleCnt="3">
        <dgm:presLayoutVars>
          <dgm:chMax val="0"/>
          <dgm:bulletEnabled val="1"/>
        </dgm:presLayoutVars>
      </dgm:prSet>
      <dgm:spPr/>
    </dgm:pt>
    <dgm:pt modelId="{39FA1943-D0E3-6B48-86FF-D9A1586C9A17}" type="pres">
      <dgm:prSet presAssocID="{28C9218C-DAC5-4099-B41C-CB5AF9EF7305}" presName="spacer" presStyleCnt="0"/>
      <dgm:spPr/>
    </dgm:pt>
    <dgm:pt modelId="{2A785510-88C2-8A4D-990A-A7C9C34FECB7}" type="pres">
      <dgm:prSet presAssocID="{1A3CE60B-BC3E-44C2-993A-6D04A8EAE0A5}" presName="parentText" presStyleLbl="node1" presStyleIdx="1" presStyleCnt="3">
        <dgm:presLayoutVars>
          <dgm:chMax val="0"/>
          <dgm:bulletEnabled val="1"/>
        </dgm:presLayoutVars>
      </dgm:prSet>
      <dgm:spPr/>
    </dgm:pt>
    <dgm:pt modelId="{EEADF4FD-F6FC-094F-BD4C-5AC476230432}" type="pres">
      <dgm:prSet presAssocID="{B8D0F1E2-F3A5-4B24-AC39-83124DDB6646}" presName="spacer" presStyleCnt="0"/>
      <dgm:spPr/>
    </dgm:pt>
    <dgm:pt modelId="{B56A0B4E-5C6C-6747-B102-CC19D4B7F331}" type="pres">
      <dgm:prSet presAssocID="{40FE1EC9-6FE3-43D6-A797-E2AB3D0DFFCE}" presName="parentText" presStyleLbl="node1" presStyleIdx="2" presStyleCnt="3">
        <dgm:presLayoutVars>
          <dgm:chMax val="0"/>
          <dgm:bulletEnabled val="1"/>
        </dgm:presLayoutVars>
      </dgm:prSet>
      <dgm:spPr/>
    </dgm:pt>
  </dgm:ptLst>
  <dgm:cxnLst>
    <dgm:cxn modelId="{7DF6BD13-083B-7944-A1B8-184F706767BD}" type="presOf" srcId="{40FE1EC9-6FE3-43D6-A797-E2AB3D0DFFCE}" destId="{B56A0B4E-5C6C-6747-B102-CC19D4B7F331}" srcOrd="0" destOrd="0" presId="urn:microsoft.com/office/officeart/2005/8/layout/vList2"/>
    <dgm:cxn modelId="{57F04914-987F-9F46-90DB-C31C3303EEE1}" type="presOf" srcId="{35A54135-38B2-4743-9E68-36F177677E15}" destId="{EB227167-8428-0849-B8BD-833E2736BB30}" srcOrd="0" destOrd="0" presId="urn:microsoft.com/office/officeart/2005/8/layout/vList2"/>
    <dgm:cxn modelId="{2CB01C44-BB8D-491F-BC28-CA2A64B770D2}" srcId="{342699FD-A40E-4BFF-B70C-D50D93C43C0F}" destId="{35A54135-38B2-4743-9E68-36F177677E15}" srcOrd="0" destOrd="0" parTransId="{451DC330-0022-4F30-825F-EC511207EF1C}" sibTransId="{28C9218C-DAC5-4099-B41C-CB5AF9EF7305}"/>
    <dgm:cxn modelId="{7B28E847-26C1-BF40-B2DB-76AABB2F1299}" type="presOf" srcId="{1A3CE60B-BC3E-44C2-993A-6D04A8EAE0A5}" destId="{2A785510-88C2-8A4D-990A-A7C9C34FECB7}" srcOrd="0" destOrd="0" presId="urn:microsoft.com/office/officeart/2005/8/layout/vList2"/>
    <dgm:cxn modelId="{31A7169A-B5B4-4D65-9C7C-395F93BBFDFE}" srcId="{342699FD-A40E-4BFF-B70C-D50D93C43C0F}" destId="{40FE1EC9-6FE3-43D6-A797-E2AB3D0DFFCE}" srcOrd="2" destOrd="0" parTransId="{217D158F-1D76-45E9-8D0C-0019F15D414C}" sibTransId="{14FB84D5-3C68-4EC6-87FE-1CA233B3B968}"/>
    <dgm:cxn modelId="{6CB1EAE0-2C77-43DB-B5EB-87138230BD73}" srcId="{342699FD-A40E-4BFF-B70C-D50D93C43C0F}" destId="{1A3CE60B-BC3E-44C2-993A-6D04A8EAE0A5}" srcOrd="1" destOrd="0" parTransId="{A02258E1-CC99-43F5-B84F-715C4F12609F}" sibTransId="{B8D0F1E2-F3A5-4B24-AC39-83124DDB6646}"/>
    <dgm:cxn modelId="{AF147FE6-5918-BD46-9FA1-2DA36D6F821B}" type="presOf" srcId="{342699FD-A40E-4BFF-B70C-D50D93C43C0F}" destId="{F4331A36-9B6E-894A-B04B-8C9AC43F9BBC}" srcOrd="0" destOrd="0" presId="urn:microsoft.com/office/officeart/2005/8/layout/vList2"/>
    <dgm:cxn modelId="{864F45B6-88C8-E442-9389-92F4CDF5ACCE}" type="presParOf" srcId="{F4331A36-9B6E-894A-B04B-8C9AC43F9BBC}" destId="{EB227167-8428-0849-B8BD-833E2736BB30}" srcOrd="0" destOrd="0" presId="urn:microsoft.com/office/officeart/2005/8/layout/vList2"/>
    <dgm:cxn modelId="{B571F74E-2D4D-ED49-8101-E185EAB33BA3}" type="presParOf" srcId="{F4331A36-9B6E-894A-B04B-8C9AC43F9BBC}" destId="{39FA1943-D0E3-6B48-86FF-D9A1586C9A17}" srcOrd="1" destOrd="0" presId="urn:microsoft.com/office/officeart/2005/8/layout/vList2"/>
    <dgm:cxn modelId="{54162626-DB9B-504F-BB98-E5B97B786396}" type="presParOf" srcId="{F4331A36-9B6E-894A-B04B-8C9AC43F9BBC}" destId="{2A785510-88C2-8A4D-990A-A7C9C34FECB7}" srcOrd="2" destOrd="0" presId="urn:microsoft.com/office/officeart/2005/8/layout/vList2"/>
    <dgm:cxn modelId="{7BA15AB9-71F9-4647-82BD-2E05C1380A90}" type="presParOf" srcId="{F4331A36-9B6E-894A-B04B-8C9AC43F9BBC}" destId="{EEADF4FD-F6FC-094F-BD4C-5AC476230432}" srcOrd="3" destOrd="0" presId="urn:microsoft.com/office/officeart/2005/8/layout/vList2"/>
    <dgm:cxn modelId="{4394881E-C117-7140-863A-2011B1EEF510}" type="presParOf" srcId="{F4331A36-9B6E-894A-B04B-8C9AC43F9BBC}" destId="{B56A0B4E-5C6C-6747-B102-CC19D4B7F33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9FA639-54E6-4799-BABC-44DA7A57ABE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5A8FFCB-149A-4EF1-92E2-382622D69D80}">
      <dgm:prSet/>
      <dgm:spPr/>
      <dgm:t>
        <a:bodyPr/>
        <a:lstStyle/>
        <a:p>
          <a:r>
            <a:rPr lang="en-US" b="1"/>
            <a:t>Improved data quality:</a:t>
          </a:r>
        </a:p>
        <a:p>
          <a:r>
            <a:rPr lang="en-US"/>
            <a:t> It is therefore very important to clean the data as this reduces the chances of errors, inconsistencies and missing values, which ultimately makes the data to be more accurate and reliable in the analysis.</a:t>
          </a:r>
        </a:p>
      </dgm:t>
    </dgm:pt>
    <dgm:pt modelId="{206D02CD-971B-4DA6-8B98-28DF431D2795}" type="parTrans" cxnId="{0A082AC4-D578-4B45-B5C6-BBF21E12CC4D}">
      <dgm:prSet/>
      <dgm:spPr/>
      <dgm:t>
        <a:bodyPr/>
        <a:lstStyle/>
        <a:p>
          <a:endParaRPr lang="en-US"/>
        </a:p>
      </dgm:t>
    </dgm:pt>
    <dgm:pt modelId="{E75E5D6F-313F-4CB8-9B0F-8DFA5AC68815}" type="sibTrans" cxnId="{0A082AC4-D578-4B45-B5C6-BBF21E12CC4D}">
      <dgm:prSet/>
      <dgm:spPr/>
      <dgm:t>
        <a:bodyPr/>
        <a:lstStyle/>
        <a:p>
          <a:endParaRPr lang="en-US"/>
        </a:p>
      </dgm:t>
    </dgm:pt>
    <dgm:pt modelId="{7285E04E-CA3C-45F7-A179-A10401DA3D23}">
      <dgm:prSet/>
      <dgm:spPr/>
      <dgm:t>
        <a:bodyPr/>
        <a:lstStyle/>
        <a:p>
          <a:r>
            <a:rPr lang="en-US" b="1"/>
            <a:t>Better decision-making: </a:t>
          </a:r>
        </a:p>
        <a:p>
          <a:r>
            <a:rPr lang="en-US"/>
            <a:t>Consistent and clean data gives organization insight into comprehensive and actual information and minimizes the way such organizations make decisions on outdated and incomplete data.</a:t>
          </a:r>
        </a:p>
      </dgm:t>
    </dgm:pt>
    <dgm:pt modelId="{92B6AC70-AF9E-468A-9E75-27E0C10CE07C}" type="parTrans" cxnId="{5A9A2654-4A34-4939-B994-F5418A9ADE89}">
      <dgm:prSet/>
      <dgm:spPr/>
      <dgm:t>
        <a:bodyPr/>
        <a:lstStyle/>
        <a:p>
          <a:endParaRPr lang="en-US"/>
        </a:p>
      </dgm:t>
    </dgm:pt>
    <dgm:pt modelId="{272AF6DB-DF63-4D73-9A38-B218E303F343}" type="sibTrans" cxnId="{5A9A2654-4A34-4939-B994-F5418A9ADE89}">
      <dgm:prSet/>
      <dgm:spPr/>
      <dgm:t>
        <a:bodyPr/>
        <a:lstStyle/>
        <a:p>
          <a:endParaRPr lang="en-US"/>
        </a:p>
      </dgm:t>
    </dgm:pt>
    <dgm:pt modelId="{ECDCEB9C-92B4-4CFC-A45B-EC1C4CA863FC}">
      <dgm:prSet/>
      <dgm:spPr/>
      <dgm:t>
        <a:bodyPr/>
        <a:lstStyle/>
        <a:p>
          <a:r>
            <a:rPr lang="en-US" b="1"/>
            <a:t>Increased efficiency: </a:t>
          </a:r>
        </a:p>
        <a:p>
          <a:r>
            <a:rPr lang="en-US"/>
            <a:t>High quality data is efficient to analyze, model or report on it, whereas clean data often avoids a lot of foreseen time and effort that goes into handling poor data quality.</a:t>
          </a:r>
        </a:p>
      </dgm:t>
    </dgm:pt>
    <dgm:pt modelId="{B186BB62-E105-497F-AD7D-4127FB550323}" type="parTrans" cxnId="{66B9E802-3EB1-4152-BD22-9F4F286483D4}">
      <dgm:prSet/>
      <dgm:spPr/>
      <dgm:t>
        <a:bodyPr/>
        <a:lstStyle/>
        <a:p>
          <a:endParaRPr lang="en-US"/>
        </a:p>
      </dgm:t>
    </dgm:pt>
    <dgm:pt modelId="{333F7A82-A9E0-4EBF-81BB-AC774A3B7F01}" type="sibTrans" cxnId="{66B9E802-3EB1-4152-BD22-9F4F286483D4}">
      <dgm:prSet/>
      <dgm:spPr/>
      <dgm:t>
        <a:bodyPr/>
        <a:lstStyle/>
        <a:p>
          <a:endParaRPr lang="en-US"/>
        </a:p>
      </dgm:t>
    </dgm:pt>
    <dgm:pt modelId="{BB381CD1-F3BB-4E9C-819B-71A3B96BBDA9}">
      <dgm:prSet/>
      <dgm:spPr/>
      <dgm:t>
        <a:bodyPr/>
        <a:lstStyle/>
        <a:p>
          <a:r>
            <a:rPr lang="en-US" b="1"/>
            <a:t>Compliance and regulatory requirements: </a:t>
          </a:r>
        </a:p>
        <a:p>
          <a:r>
            <a:rPr lang="en-US"/>
            <a:t>There are standard policies the industries and various regulatory authorities set on data quality, and by data cleaning, one can be able to conform with these standards to avoid penalties and legal endangers.</a:t>
          </a:r>
        </a:p>
      </dgm:t>
    </dgm:pt>
    <dgm:pt modelId="{84916555-095E-4F47-BEDC-6A74A7FA3B5B}" type="parTrans" cxnId="{E0F15A54-0297-4512-B423-8DEBFA5414E7}">
      <dgm:prSet/>
      <dgm:spPr/>
      <dgm:t>
        <a:bodyPr/>
        <a:lstStyle/>
        <a:p>
          <a:endParaRPr lang="en-US"/>
        </a:p>
      </dgm:t>
    </dgm:pt>
    <dgm:pt modelId="{F74F07DE-5D89-45C7-B46A-187668756382}" type="sibTrans" cxnId="{E0F15A54-0297-4512-B423-8DEBFA5414E7}">
      <dgm:prSet/>
      <dgm:spPr/>
      <dgm:t>
        <a:bodyPr/>
        <a:lstStyle/>
        <a:p>
          <a:endParaRPr lang="en-US"/>
        </a:p>
      </dgm:t>
    </dgm:pt>
    <dgm:pt modelId="{99320116-E7AE-0645-9EA9-E496A327C6D3}" type="pres">
      <dgm:prSet presAssocID="{BE9FA639-54E6-4799-BABC-44DA7A57ABE6}" presName="diagram" presStyleCnt="0">
        <dgm:presLayoutVars>
          <dgm:dir/>
          <dgm:resizeHandles val="exact"/>
        </dgm:presLayoutVars>
      </dgm:prSet>
      <dgm:spPr/>
    </dgm:pt>
    <dgm:pt modelId="{A44C7DD4-16D7-554E-AD9E-E95D54C69B19}" type="pres">
      <dgm:prSet presAssocID="{C5A8FFCB-149A-4EF1-92E2-382622D69D80}" presName="node" presStyleLbl="node1" presStyleIdx="0" presStyleCnt="4">
        <dgm:presLayoutVars>
          <dgm:bulletEnabled val="1"/>
        </dgm:presLayoutVars>
      </dgm:prSet>
      <dgm:spPr/>
    </dgm:pt>
    <dgm:pt modelId="{4EA0E711-40FD-8148-861D-779464754161}" type="pres">
      <dgm:prSet presAssocID="{E75E5D6F-313F-4CB8-9B0F-8DFA5AC68815}" presName="sibTrans" presStyleCnt="0"/>
      <dgm:spPr/>
    </dgm:pt>
    <dgm:pt modelId="{C60748BF-B578-8C41-B961-6B8015B1987D}" type="pres">
      <dgm:prSet presAssocID="{7285E04E-CA3C-45F7-A179-A10401DA3D23}" presName="node" presStyleLbl="node1" presStyleIdx="1" presStyleCnt="4">
        <dgm:presLayoutVars>
          <dgm:bulletEnabled val="1"/>
        </dgm:presLayoutVars>
      </dgm:prSet>
      <dgm:spPr/>
    </dgm:pt>
    <dgm:pt modelId="{B15FA0E6-0FA9-5445-8EFA-620B1E1FCDEE}" type="pres">
      <dgm:prSet presAssocID="{272AF6DB-DF63-4D73-9A38-B218E303F343}" presName="sibTrans" presStyleCnt="0"/>
      <dgm:spPr/>
    </dgm:pt>
    <dgm:pt modelId="{AE0F071D-374A-F24F-9CFF-E11ED9AEFA74}" type="pres">
      <dgm:prSet presAssocID="{ECDCEB9C-92B4-4CFC-A45B-EC1C4CA863FC}" presName="node" presStyleLbl="node1" presStyleIdx="2" presStyleCnt="4">
        <dgm:presLayoutVars>
          <dgm:bulletEnabled val="1"/>
        </dgm:presLayoutVars>
      </dgm:prSet>
      <dgm:spPr/>
    </dgm:pt>
    <dgm:pt modelId="{F72F6B01-CCE6-624B-A15B-C20E05700E99}" type="pres">
      <dgm:prSet presAssocID="{333F7A82-A9E0-4EBF-81BB-AC774A3B7F01}" presName="sibTrans" presStyleCnt="0"/>
      <dgm:spPr/>
    </dgm:pt>
    <dgm:pt modelId="{469DEB2B-B1D5-E443-804D-E3CB7D0F8823}" type="pres">
      <dgm:prSet presAssocID="{BB381CD1-F3BB-4E9C-819B-71A3B96BBDA9}" presName="node" presStyleLbl="node1" presStyleIdx="3" presStyleCnt="4">
        <dgm:presLayoutVars>
          <dgm:bulletEnabled val="1"/>
        </dgm:presLayoutVars>
      </dgm:prSet>
      <dgm:spPr/>
    </dgm:pt>
  </dgm:ptLst>
  <dgm:cxnLst>
    <dgm:cxn modelId="{66B9E802-3EB1-4152-BD22-9F4F286483D4}" srcId="{BE9FA639-54E6-4799-BABC-44DA7A57ABE6}" destId="{ECDCEB9C-92B4-4CFC-A45B-EC1C4CA863FC}" srcOrd="2" destOrd="0" parTransId="{B186BB62-E105-497F-AD7D-4127FB550323}" sibTransId="{333F7A82-A9E0-4EBF-81BB-AC774A3B7F01}"/>
    <dgm:cxn modelId="{F8AA1709-A99B-6841-A210-550C00FA1F61}" type="presOf" srcId="{C5A8FFCB-149A-4EF1-92E2-382622D69D80}" destId="{A44C7DD4-16D7-554E-AD9E-E95D54C69B19}" srcOrd="0" destOrd="0" presId="urn:microsoft.com/office/officeart/2005/8/layout/default"/>
    <dgm:cxn modelId="{4A8F6D11-A598-F74A-90FC-7C7089E07949}" type="presOf" srcId="{ECDCEB9C-92B4-4CFC-A45B-EC1C4CA863FC}" destId="{AE0F071D-374A-F24F-9CFF-E11ED9AEFA74}" srcOrd="0" destOrd="0" presId="urn:microsoft.com/office/officeart/2005/8/layout/default"/>
    <dgm:cxn modelId="{5A9A2654-4A34-4939-B994-F5418A9ADE89}" srcId="{BE9FA639-54E6-4799-BABC-44DA7A57ABE6}" destId="{7285E04E-CA3C-45F7-A179-A10401DA3D23}" srcOrd="1" destOrd="0" parTransId="{92B6AC70-AF9E-468A-9E75-27E0C10CE07C}" sibTransId="{272AF6DB-DF63-4D73-9A38-B218E303F343}"/>
    <dgm:cxn modelId="{E0F15A54-0297-4512-B423-8DEBFA5414E7}" srcId="{BE9FA639-54E6-4799-BABC-44DA7A57ABE6}" destId="{BB381CD1-F3BB-4E9C-819B-71A3B96BBDA9}" srcOrd="3" destOrd="0" parTransId="{84916555-095E-4F47-BEDC-6A74A7FA3B5B}" sibTransId="{F74F07DE-5D89-45C7-B46A-187668756382}"/>
    <dgm:cxn modelId="{D0E56073-B7D7-224F-8BB1-895B54CC83C8}" type="presOf" srcId="{BE9FA639-54E6-4799-BABC-44DA7A57ABE6}" destId="{99320116-E7AE-0645-9EA9-E496A327C6D3}" srcOrd="0" destOrd="0" presId="urn:microsoft.com/office/officeart/2005/8/layout/default"/>
    <dgm:cxn modelId="{84CA9484-DB9E-F849-AF8E-B466C983FA1A}" type="presOf" srcId="{BB381CD1-F3BB-4E9C-819B-71A3B96BBDA9}" destId="{469DEB2B-B1D5-E443-804D-E3CB7D0F8823}" srcOrd="0" destOrd="0" presId="urn:microsoft.com/office/officeart/2005/8/layout/default"/>
    <dgm:cxn modelId="{DCEB968B-ED95-344E-90F4-E53BFF532DFF}" type="presOf" srcId="{7285E04E-CA3C-45F7-A179-A10401DA3D23}" destId="{C60748BF-B578-8C41-B961-6B8015B1987D}" srcOrd="0" destOrd="0" presId="urn:microsoft.com/office/officeart/2005/8/layout/default"/>
    <dgm:cxn modelId="{0A082AC4-D578-4B45-B5C6-BBF21E12CC4D}" srcId="{BE9FA639-54E6-4799-BABC-44DA7A57ABE6}" destId="{C5A8FFCB-149A-4EF1-92E2-382622D69D80}" srcOrd="0" destOrd="0" parTransId="{206D02CD-971B-4DA6-8B98-28DF431D2795}" sibTransId="{E75E5D6F-313F-4CB8-9B0F-8DFA5AC68815}"/>
    <dgm:cxn modelId="{500C1D75-A10B-D140-B95E-6AFF109A6FFD}" type="presParOf" srcId="{99320116-E7AE-0645-9EA9-E496A327C6D3}" destId="{A44C7DD4-16D7-554E-AD9E-E95D54C69B19}" srcOrd="0" destOrd="0" presId="urn:microsoft.com/office/officeart/2005/8/layout/default"/>
    <dgm:cxn modelId="{2C4211CB-87F4-FB4C-B533-0B247D0C3041}" type="presParOf" srcId="{99320116-E7AE-0645-9EA9-E496A327C6D3}" destId="{4EA0E711-40FD-8148-861D-779464754161}" srcOrd="1" destOrd="0" presId="urn:microsoft.com/office/officeart/2005/8/layout/default"/>
    <dgm:cxn modelId="{5F843783-1863-5A4E-95AA-AA4A0E17DE32}" type="presParOf" srcId="{99320116-E7AE-0645-9EA9-E496A327C6D3}" destId="{C60748BF-B578-8C41-B961-6B8015B1987D}" srcOrd="2" destOrd="0" presId="urn:microsoft.com/office/officeart/2005/8/layout/default"/>
    <dgm:cxn modelId="{A3B7356B-14B6-E140-9612-683DC9DEAC14}" type="presParOf" srcId="{99320116-E7AE-0645-9EA9-E496A327C6D3}" destId="{B15FA0E6-0FA9-5445-8EFA-620B1E1FCDEE}" srcOrd="3" destOrd="0" presId="urn:microsoft.com/office/officeart/2005/8/layout/default"/>
    <dgm:cxn modelId="{04B34D1D-D70B-9A46-8625-2140F03DF1D3}" type="presParOf" srcId="{99320116-E7AE-0645-9EA9-E496A327C6D3}" destId="{AE0F071D-374A-F24F-9CFF-E11ED9AEFA74}" srcOrd="4" destOrd="0" presId="urn:microsoft.com/office/officeart/2005/8/layout/default"/>
    <dgm:cxn modelId="{77064392-A99B-6847-ACB7-C8C47A6D878F}" type="presParOf" srcId="{99320116-E7AE-0645-9EA9-E496A327C6D3}" destId="{F72F6B01-CCE6-624B-A15B-C20E05700E99}" srcOrd="5" destOrd="0" presId="urn:microsoft.com/office/officeart/2005/8/layout/default"/>
    <dgm:cxn modelId="{A4ED86D8-4008-2849-8B7E-CB7E36F9645F}" type="presParOf" srcId="{99320116-E7AE-0645-9EA9-E496A327C6D3}" destId="{469DEB2B-B1D5-E443-804D-E3CB7D0F882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F17535-1A0C-4685-8B44-21BDD5F2D4AB}"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F80C296-8BA4-4866-B6FC-4CFC7310F2D0}">
      <dgm:prSet/>
      <dgm:spPr/>
      <dgm:t>
        <a:bodyPr/>
        <a:lstStyle/>
        <a:p>
          <a:r>
            <a:rPr lang="en-US" b="0" i="0" baseline="0"/>
            <a:t>Data cleaning</a:t>
          </a:r>
          <a:endParaRPr lang="en-US"/>
        </a:p>
      </dgm:t>
    </dgm:pt>
    <dgm:pt modelId="{EB4A84B1-5609-4826-987E-2046BDFD68F1}" type="parTrans" cxnId="{4125086D-68A0-4941-BEB3-62D7D21B9B12}">
      <dgm:prSet/>
      <dgm:spPr/>
      <dgm:t>
        <a:bodyPr/>
        <a:lstStyle/>
        <a:p>
          <a:endParaRPr lang="en-US"/>
        </a:p>
      </dgm:t>
    </dgm:pt>
    <dgm:pt modelId="{06CFA3D4-3B8C-4DBD-95D2-C39644A010CC}" type="sibTrans" cxnId="{4125086D-68A0-4941-BEB3-62D7D21B9B12}">
      <dgm:prSet/>
      <dgm:spPr/>
      <dgm:t>
        <a:bodyPr/>
        <a:lstStyle/>
        <a:p>
          <a:endParaRPr lang="en-US"/>
        </a:p>
      </dgm:t>
    </dgm:pt>
    <dgm:pt modelId="{72DB3526-2E41-43A2-96D0-6ABC1622EF67}">
      <dgm:prSet/>
      <dgm:spPr/>
      <dgm:t>
        <a:bodyPr/>
        <a:lstStyle/>
        <a:p>
          <a:r>
            <a:rPr lang="en-US" b="0" i="0" baseline="0"/>
            <a:t>Noise, outliers, missing values, duplicate data </a:t>
          </a:r>
          <a:endParaRPr lang="en-US"/>
        </a:p>
      </dgm:t>
    </dgm:pt>
    <dgm:pt modelId="{23AC8A0B-C8E6-495F-BAEE-7C20DF8EB370}" type="parTrans" cxnId="{88249F1D-EC08-42BA-ABB4-A653A08C2C8A}">
      <dgm:prSet/>
      <dgm:spPr/>
      <dgm:t>
        <a:bodyPr/>
        <a:lstStyle/>
        <a:p>
          <a:endParaRPr lang="en-US"/>
        </a:p>
      </dgm:t>
    </dgm:pt>
    <dgm:pt modelId="{7EA26299-A7D7-4D19-9F80-468DE528847F}" type="sibTrans" cxnId="{88249F1D-EC08-42BA-ABB4-A653A08C2C8A}">
      <dgm:prSet/>
      <dgm:spPr/>
      <dgm:t>
        <a:bodyPr/>
        <a:lstStyle/>
        <a:p>
          <a:endParaRPr lang="en-US"/>
        </a:p>
      </dgm:t>
    </dgm:pt>
    <dgm:pt modelId="{3B54B4E8-AC8A-4468-905C-9F4B95D312CF}">
      <dgm:prSet/>
      <dgm:spPr/>
      <dgm:t>
        <a:bodyPr/>
        <a:lstStyle/>
        <a:p>
          <a:r>
            <a:rPr lang="en-US" b="0" i="0" baseline="0"/>
            <a:t>Dealing with categorical data</a:t>
          </a:r>
          <a:endParaRPr lang="en-US"/>
        </a:p>
      </dgm:t>
    </dgm:pt>
    <dgm:pt modelId="{DCA9CD07-BAD0-4573-B30A-4C8408870A24}" type="parTrans" cxnId="{6CF6EB6F-1233-4C83-ADA0-B7DF5A7240E9}">
      <dgm:prSet/>
      <dgm:spPr/>
      <dgm:t>
        <a:bodyPr/>
        <a:lstStyle/>
        <a:p>
          <a:endParaRPr lang="en-US"/>
        </a:p>
      </dgm:t>
    </dgm:pt>
    <dgm:pt modelId="{70FAC99D-B372-4DFB-85CD-8B9C9D8F13D1}" type="sibTrans" cxnId="{6CF6EB6F-1233-4C83-ADA0-B7DF5A7240E9}">
      <dgm:prSet/>
      <dgm:spPr/>
      <dgm:t>
        <a:bodyPr/>
        <a:lstStyle/>
        <a:p>
          <a:endParaRPr lang="en-US"/>
        </a:p>
      </dgm:t>
    </dgm:pt>
    <dgm:pt modelId="{4EC80F80-01A5-463E-9A8C-F24C045DBCF9}">
      <dgm:prSet/>
      <dgm:spPr/>
      <dgm:t>
        <a:bodyPr/>
        <a:lstStyle/>
        <a:p>
          <a:r>
            <a:rPr lang="en-US" b="0" i="0" baseline="0"/>
            <a:t>Data integration</a:t>
          </a:r>
          <a:endParaRPr lang="en-US"/>
        </a:p>
      </dgm:t>
    </dgm:pt>
    <dgm:pt modelId="{735A1177-03A0-4BD7-BE95-03F59F643F03}" type="parTrans" cxnId="{52452928-AD25-44E0-B7E3-5C11A15BA13A}">
      <dgm:prSet/>
      <dgm:spPr/>
      <dgm:t>
        <a:bodyPr/>
        <a:lstStyle/>
        <a:p>
          <a:endParaRPr lang="en-US"/>
        </a:p>
      </dgm:t>
    </dgm:pt>
    <dgm:pt modelId="{F38038B1-5EB7-4F57-A400-2772B218C3EA}" type="sibTrans" cxnId="{52452928-AD25-44E0-B7E3-5C11A15BA13A}">
      <dgm:prSet/>
      <dgm:spPr/>
      <dgm:t>
        <a:bodyPr/>
        <a:lstStyle/>
        <a:p>
          <a:endParaRPr lang="en-US"/>
        </a:p>
      </dgm:t>
    </dgm:pt>
    <dgm:pt modelId="{02E14D35-D1FD-47EC-9CA1-3041A41B004E}">
      <dgm:prSet/>
      <dgm:spPr/>
      <dgm:t>
        <a:bodyPr/>
        <a:lstStyle/>
        <a:p>
          <a:r>
            <a:rPr lang="en-US" b="0" i="0" baseline="0"/>
            <a:t>Data transformation </a:t>
          </a:r>
          <a:endParaRPr lang="en-US"/>
        </a:p>
      </dgm:t>
    </dgm:pt>
    <dgm:pt modelId="{1A0936C2-0258-47D2-BF2E-6EDE7510FE9F}" type="parTrans" cxnId="{43059952-80E7-4BA2-AA96-91B4A497FC63}">
      <dgm:prSet/>
      <dgm:spPr/>
      <dgm:t>
        <a:bodyPr/>
        <a:lstStyle/>
        <a:p>
          <a:endParaRPr lang="en-US"/>
        </a:p>
      </dgm:t>
    </dgm:pt>
    <dgm:pt modelId="{0B5E7D3C-26D5-48F8-A7D2-B1AAEC81C5D2}" type="sibTrans" cxnId="{43059952-80E7-4BA2-AA96-91B4A497FC63}">
      <dgm:prSet/>
      <dgm:spPr/>
      <dgm:t>
        <a:bodyPr/>
        <a:lstStyle/>
        <a:p>
          <a:endParaRPr lang="en-US"/>
        </a:p>
      </dgm:t>
    </dgm:pt>
    <dgm:pt modelId="{BEDBA5D2-44B5-4A18-B9CD-E2CEA17CD82A}">
      <dgm:prSet/>
      <dgm:spPr/>
      <dgm:t>
        <a:bodyPr/>
        <a:lstStyle/>
        <a:p>
          <a:r>
            <a:rPr lang="en-US" b="0" i="0" baseline="0"/>
            <a:t>Data reduction</a:t>
          </a:r>
          <a:endParaRPr lang="en-US"/>
        </a:p>
      </dgm:t>
    </dgm:pt>
    <dgm:pt modelId="{90525962-88EF-4F22-9662-C085E78833FA}" type="parTrans" cxnId="{82151793-D64D-4B51-8F83-CC747FF27F13}">
      <dgm:prSet/>
      <dgm:spPr/>
      <dgm:t>
        <a:bodyPr/>
        <a:lstStyle/>
        <a:p>
          <a:endParaRPr lang="en-US"/>
        </a:p>
      </dgm:t>
    </dgm:pt>
    <dgm:pt modelId="{DC3DF22F-1665-451D-A182-2C816E74FCA4}" type="sibTrans" cxnId="{82151793-D64D-4B51-8F83-CC747FF27F13}">
      <dgm:prSet/>
      <dgm:spPr/>
      <dgm:t>
        <a:bodyPr/>
        <a:lstStyle/>
        <a:p>
          <a:endParaRPr lang="en-US"/>
        </a:p>
      </dgm:t>
    </dgm:pt>
    <dgm:pt modelId="{E9306C3D-CDA9-411E-AA68-6DF98E50CE6B}">
      <dgm:prSet/>
      <dgm:spPr/>
      <dgm:t>
        <a:bodyPr/>
        <a:lstStyle/>
        <a:p>
          <a:r>
            <a:rPr lang="en-US" b="0" i="0" baseline="0"/>
            <a:t>Sampling</a:t>
          </a:r>
          <a:endParaRPr lang="en-US"/>
        </a:p>
      </dgm:t>
    </dgm:pt>
    <dgm:pt modelId="{5B232378-709A-4B9F-B2BD-8F81E894F9EC}" type="parTrans" cxnId="{E21A80C4-2CF7-42A8-B4E1-47E8F89246E2}">
      <dgm:prSet/>
      <dgm:spPr/>
      <dgm:t>
        <a:bodyPr/>
        <a:lstStyle/>
        <a:p>
          <a:endParaRPr lang="en-US"/>
        </a:p>
      </dgm:t>
    </dgm:pt>
    <dgm:pt modelId="{D9C89C00-F820-4586-A12C-52D47356E249}" type="sibTrans" cxnId="{E21A80C4-2CF7-42A8-B4E1-47E8F89246E2}">
      <dgm:prSet/>
      <dgm:spPr/>
      <dgm:t>
        <a:bodyPr/>
        <a:lstStyle/>
        <a:p>
          <a:endParaRPr lang="en-US"/>
        </a:p>
      </dgm:t>
    </dgm:pt>
    <dgm:pt modelId="{D4020261-2CC1-4351-AA10-2536F6C6EC49}">
      <dgm:prSet/>
      <dgm:spPr/>
      <dgm:t>
        <a:bodyPr/>
        <a:lstStyle/>
        <a:p>
          <a:r>
            <a:rPr lang="en-US" b="0" i="0" baseline="0"/>
            <a:t>Imputation</a:t>
          </a:r>
          <a:endParaRPr lang="en-US"/>
        </a:p>
      </dgm:t>
    </dgm:pt>
    <dgm:pt modelId="{278B0882-F20E-468C-B49A-F5D9B232E5D6}" type="parTrans" cxnId="{89760235-F00D-4219-BBD3-8DF04136F9D1}">
      <dgm:prSet/>
      <dgm:spPr/>
      <dgm:t>
        <a:bodyPr/>
        <a:lstStyle/>
        <a:p>
          <a:endParaRPr lang="en-US"/>
        </a:p>
      </dgm:t>
    </dgm:pt>
    <dgm:pt modelId="{86A1A6EB-14F0-44A3-B609-159AB39854F5}" type="sibTrans" cxnId="{89760235-F00D-4219-BBD3-8DF04136F9D1}">
      <dgm:prSet/>
      <dgm:spPr/>
      <dgm:t>
        <a:bodyPr/>
        <a:lstStyle/>
        <a:p>
          <a:endParaRPr lang="en-US"/>
        </a:p>
      </dgm:t>
    </dgm:pt>
    <dgm:pt modelId="{D4473948-DE78-4B46-BA68-8F3A124FE394}">
      <dgm:prSet/>
      <dgm:spPr/>
      <dgm:t>
        <a:bodyPr/>
        <a:lstStyle/>
        <a:p>
          <a:r>
            <a:rPr lang="en-US" b="0" i="0" baseline="0"/>
            <a:t>Discretization</a:t>
          </a:r>
          <a:endParaRPr lang="en-US"/>
        </a:p>
      </dgm:t>
    </dgm:pt>
    <dgm:pt modelId="{42DC8C74-A62A-4F55-BEFC-B1CEB713A9BA}" type="parTrans" cxnId="{43F7A995-606D-42D7-BB5A-6C61CB279FEA}">
      <dgm:prSet/>
      <dgm:spPr/>
      <dgm:t>
        <a:bodyPr/>
        <a:lstStyle/>
        <a:p>
          <a:endParaRPr lang="en-US"/>
        </a:p>
      </dgm:t>
    </dgm:pt>
    <dgm:pt modelId="{6ECE89D1-2C81-4044-8234-589D0DC1670A}" type="sibTrans" cxnId="{43F7A995-606D-42D7-BB5A-6C61CB279FEA}">
      <dgm:prSet/>
      <dgm:spPr/>
      <dgm:t>
        <a:bodyPr/>
        <a:lstStyle/>
        <a:p>
          <a:endParaRPr lang="en-US"/>
        </a:p>
      </dgm:t>
    </dgm:pt>
    <dgm:pt modelId="{7E7839F8-82B5-40C8-AAD0-0522A1B98929}">
      <dgm:prSet/>
      <dgm:spPr/>
      <dgm:t>
        <a:bodyPr/>
        <a:lstStyle/>
        <a:p>
          <a:r>
            <a:rPr lang="en-US" b="0" i="0" baseline="0"/>
            <a:t>Feature extraction</a:t>
          </a:r>
          <a:endParaRPr lang="en-US"/>
        </a:p>
      </dgm:t>
    </dgm:pt>
    <dgm:pt modelId="{AB834099-8BAC-4B64-9A11-F15234610D80}" type="parTrans" cxnId="{7CD26054-3172-47E2-B66E-7F2CB8824DCB}">
      <dgm:prSet/>
      <dgm:spPr/>
      <dgm:t>
        <a:bodyPr/>
        <a:lstStyle/>
        <a:p>
          <a:endParaRPr lang="en-US"/>
        </a:p>
      </dgm:t>
    </dgm:pt>
    <dgm:pt modelId="{7EC872D3-6A0F-4858-8660-F9F38665BAE0}" type="sibTrans" cxnId="{7CD26054-3172-47E2-B66E-7F2CB8824DCB}">
      <dgm:prSet/>
      <dgm:spPr/>
      <dgm:t>
        <a:bodyPr/>
        <a:lstStyle/>
        <a:p>
          <a:endParaRPr lang="en-US"/>
        </a:p>
      </dgm:t>
    </dgm:pt>
    <dgm:pt modelId="{CB5CAC24-ABFE-4D40-84C0-D9ED886DBE74}">
      <dgm:prSet/>
      <dgm:spPr/>
      <dgm:t>
        <a:bodyPr/>
        <a:lstStyle/>
        <a:p>
          <a:r>
            <a:rPr lang="en-US" b="0" i="0" baseline="0"/>
            <a:t>Splitting the dataset into training and testing sets</a:t>
          </a:r>
          <a:endParaRPr lang="en-US"/>
        </a:p>
      </dgm:t>
    </dgm:pt>
    <dgm:pt modelId="{F9B3E523-B085-43C4-B6A9-E80A268317FC}" type="parTrans" cxnId="{8FB4E331-028B-4B67-B8AF-D57F7314260B}">
      <dgm:prSet/>
      <dgm:spPr/>
      <dgm:t>
        <a:bodyPr/>
        <a:lstStyle/>
        <a:p>
          <a:endParaRPr lang="en-US"/>
        </a:p>
      </dgm:t>
    </dgm:pt>
    <dgm:pt modelId="{811E5DCC-7CAA-4D3A-89E8-BA8C2A7FCC5F}" type="sibTrans" cxnId="{8FB4E331-028B-4B67-B8AF-D57F7314260B}">
      <dgm:prSet/>
      <dgm:spPr/>
      <dgm:t>
        <a:bodyPr/>
        <a:lstStyle/>
        <a:p>
          <a:endParaRPr lang="en-US"/>
        </a:p>
      </dgm:t>
    </dgm:pt>
    <dgm:pt modelId="{7E6FC387-324E-4D24-9B12-43485563A4F3}">
      <dgm:prSet/>
      <dgm:spPr/>
      <dgm:t>
        <a:bodyPr/>
        <a:lstStyle/>
        <a:p>
          <a:r>
            <a:rPr lang="en-US" b="0" i="0" baseline="0"/>
            <a:t>Scaling the features</a:t>
          </a:r>
          <a:endParaRPr lang="en-US"/>
        </a:p>
      </dgm:t>
    </dgm:pt>
    <dgm:pt modelId="{714798F9-AFE7-4724-8E1E-DF6F619AA0DD}" type="parTrans" cxnId="{B89F2E8E-538E-4381-9705-40C501C9B8CA}">
      <dgm:prSet/>
      <dgm:spPr/>
      <dgm:t>
        <a:bodyPr/>
        <a:lstStyle/>
        <a:p>
          <a:endParaRPr lang="en-US"/>
        </a:p>
      </dgm:t>
    </dgm:pt>
    <dgm:pt modelId="{F61C9053-04B4-4817-BE60-086066A01497}" type="sibTrans" cxnId="{B89F2E8E-538E-4381-9705-40C501C9B8CA}">
      <dgm:prSet/>
      <dgm:spPr/>
      <dgm:t>
        <a:bodyPr/>
        <a:lstStyle/>
        <a:p>
          <a:endParaRPr lang="en-US"/>
        </a:p>
      </dgm:t>
    </dgm:pt>
    <dgm:pt modelId="{30961F16-7505-BC42-B4F3-EA603EC88A99}" type="pres">
      <dgm:prSet presAssocID="{D3F17535-1A0C-4685-8B44-21BDD5F2D4AB}" presName="diagram" presStyleCnt="0">
        <dgm:presLayoutVars>
          <dgm:dir/>
          <dgm:resizeHandles val="exact"/>
        </dgm:presLayoutVars>
      </dgm:prSet>
      <dgm:spPr/>
    </dgm:pt>
    <dgm:pt modelId="{78F9A47F-474B-FC46-B268-586E10AE0053}" type="pres">
      <dgm:prSet presAssocID="{1F80C296-8BA4-4866-B6FC-4CFC7310F2D0}" presName="node" presStyleLbl="node1" presStyleIdx="0" presStyleCnt="10">
        <dgm:presLayoutVars>
          <dgm:bulletEnabled val="1"/>
        </dgm:presLayoutVars>
      </dgm:prSet>
      <dgm:spPr/>
    </dgm:pt>
    <dgm:pt modelId="{9F9A77C9-AB39-C34A-8B01-C36594DBF5FB}" type="pres">
      <dgm:prSet presAssocID="{06CFA3D4-3B8C-4DBD-95D2-C39644A010CC}" presName="sibTrans" presStyleCnt="0"/>
      <dgm:spPr/>
    </dgm:pt>
    <dgm:pt modelId="{DF0087BE-62A5-534C-A008-E7A61D54F73A}" type="pres">
      <dgm:prSet presAssocID="{4EC80F80-01A5-463E-9A8C-F24C045DBCF9}" presName="node" presStyleLbl="node1" presStyleIdx="1" presStyleCnt="10">
        <dgm:presLayoutVars>
          <dgm:bulletEnabled val="1"/>
        </dgm:presLayoutVars>
      </dgm:prSet>
      <dgm:spPr/>
    </dgm:pt>
    <dgm:pt modelId="{E2CC0BC9-7481-A248-B0D3-98B50DA3CEB9}" type="pres">
      <dgm:prSet presAssocID="{F38038B1-5EB7-4F57-A400-2772B218C3EA}" presName="sibTrans" presStyleCnt="0"/>
      <dgm:spPr/>
    </dgm:pt>
    <dgm:pt modelId="{FA6AD624-CDA1-7543-AB08-C77C59C74285}" type="pres">
      <dgm:prSet presAssocID="{02E14D35-D1FD-47EC-9CA1-3041A41B004E}" presName="node" presStyleLbl="node1" presStyleIdx="2" presStyleCnt="10">
        <dgm:presLayoutVars>
          <dgm:bulletEnabled val="1"/>
        </dgm:presLayoutVars>
      </dgm:prSet>
      <dgm:spPr/>
    </dgm:pt>
    <dgm:pt modelId="{D16DFF0D-4256-C946-B22E-82A1EF6C815D}" type="pres">
      <dgm:prSet presAssocID="{0B5E7D3C-26D5-48F8-A7D2-B1AAEC81C5D2}" presName="sibTrans" presStyleCnt="0"/>
      <dgm:spPr/>
    </dgm:pt>
    <dgm:pt modelId="{450A930A-D102-6948-BC8E-8FBD56C1B188}" type="pres">
      <dgm:prSet presAssocID="{BEDBA5D2-44B5-4A18-B9CD-E2CEA17CD82A}" presName="node" presStyleLbl="node1" presStyleIdx="3" presStyleCnt="10">
        <dgm:presLayoutVars>
          <dgm:bulletEnabled val="1"/>
        </dgm:presLayoutVars>
      </dgm:prSet>
      <dgm:spPr/>
    </dgm:pt>
    <dgm:pt modelId="{023547CF-AB66-D148-9B6A-9518D30BFD5C}" type="pres">
      <dgm:prSet presAssocID="{DC3DF22F-1665-451D-A182-2C816E74FCA4}" presName="sibTrans" presStyleCnt="0"/>
      <dgm:spPr/>
    </dgm:pt>
    <dgm:pt modelId="{AC9784EE-2783-3C45-81C5-7A2CCE062C84}" type="pres">
      <dgm:prSet presAssocID="{E9306C3D-CDA9-411E-AA68-6DF98E50CE6B}" presName="node" presStyleLbl="node1" presStyleIdx="4" presStyleCnt="10">
        <dgm:presLayoutVars>
          <dgm:bulletEnabled val="1"/>
        </dgm:presLayoutVars>
      </dgm:prSet>
      <dgm:spPr/>
    </dgm:pt>
    <dgm:pt modelId="{47E6C3FA-8C67-ED44-94AF-6651691FB30E}" type="pres">
      <dgm:prSet presAssocID="{D9C89C00-F820-4586-A12C-52D47356E249}" presName="sibTrans" presStyleCnt="0"/>
      <dgm:spPr/>
    </dgm:pt>
    <dgm:pt modelId="{D5478D28-98AA-094E-A097-20BF0D93D801}" type="pres">
      <dgm:prSet presAssocID="{D4020261-2CC1-4351-AA10-2536F6C6EC49}" presName="node" presStyleLbl="node1" presStyleIdx="5" presStyleCnt="10">
        <dgm:presLayoutVars>
          <dgm:bulletEnabled val="1"/>
        </dgm:presLayoutVars>
      </dgm:prSet>
      <dgm:spPr/>
    </dgm:pt>
    <dgm:pt modelId="{B1620FBA-AB42-5347-8789-74E5510A8654}" type="pres">
      <dgm:prSet presAssocID="{86A1A6EB-14F0-44A3-B609-159AB39854F5}" presName="sibTrans" presStyleCnt="0"/>
      <dgm:spPr/>
    </dgm:pt>
    <dgm:pt modelId="{9EB63A7E-BE39-6442-A38B-9CB9042E110A}" type="pres">
      <dgm:prSet presAssocID="{D4473948-DE78-4B46-BA68-8F3A124FE394}" presName="node" presStyleLbl="node1" presStyleIdx="6" presStyleCnt="10">
        <dgm:presLayoutVars>
          <dgm:bulletEnabled val="1"/>
        </dgm:presLayoutVars>
      </dgm:prSet>
      <dgm:spPr/>
    </dgm:pt>
    <dgm:pt modelId="{EBA06334-B5DD-7840-8018-0C029B5D93D7}" type="pres">
      <dgm:prSet presAssocID="{6ECE89D1-2C81-4044-8234-589D0DC1670A}" presName="sibTrans" presStyleCnt="0"/>
      <dgm:spPr/>
    </dgm:pt>
    <dgm:pt modelId="{5326AC9E-9454-704B-B5A6-454E7BDC23F6}" type="pres">
      <dgm:prSet presAssocID="{7E7839F8-82B5-40C8-AAD0-0522A1B98929}" presName="node" presStyleLbl="node1" presStyleIdx="7" presStyleCnt="10">
        <dgm:presLayoutVars>
          <dgm:bulletEnabled val="1"/>
        </dgm:presLayoutVars>
      </dgm:prSet>
      <dgm:spPr/>
    </dgm:pt>
    <dgm:pt modelId="{D0F198C1-8065-574F-9109-44C3D74BC264}" type="pres">
      <dgm:prSet presAssocID="{7EC872D3-6A0F-4858-8660-F9F38665BAE0}" presName="sibTrans" presStyleCnt="0"/>
      <dgm:spPr/>
    </dgm:pt>
    <dgm:pt modelId="{3A480A96-C925-5C46-B970-B0D531ECAADC}" type="pres">
      <dgm:prSet presAssocID="{CB5CAC24-ABFE-4D40-84C0-D9ED886DBE74}" presName="node" presStyleLbl="node1" presStyleIdx="8" presStyleCnt="10">
        <dgm:presLayoutVars>
          <dgm:bulletEnabled val="1"/>
        </dgm:presLayoutVars>
      </dgm:prSet>
      <dgm:spPr/>
    </dgm:pt>
    <dgm:pt modelId="{1AC4C2C7-7428-0449-A5A0-80042BF89CF0}" type="pres">
      <dgm:prSet presAssocID="{811E5DCC-7CAA-4D3A-89E8-BA8C2A7FCC5F}" presName="sibTrans" presStyleCnt="0"/>
      <dgm:spPr/>
    </dgm:pt>
    <dgm:pt modelId="{5A3D1EBD-DF20-2646-99D6-16804C9459BC}" type="pres">
      <dgm:prSet presAssocID="{7E6FC387-324E-4D24-9B12-43485563A4F3}" presName="node" presStyleLbl="node1" presStyleIdx="9" presStyleCnt="10">
        <dgm:presLayoutVars>
          <dgm:bulletEnabled val="1"/>
        </dgm:presLayoutVars>
      </dgm:prSet>
      <dgm:spPr/>
    </dgm:pt>
  </dgm:ptLst>
  <dgm:cxnLst>
    <dgm:cxn modelId="{B5890202-30D0-144A-A6C6-D1F963D99E2B}" type="presOf" srcId="{7E7839F8-82B5-40C8-AAD0-0522A1B98929}" destId="{5326AC9E-9454-704B-B5A6-454E7BDC23F6}" srcOrd="0" destOrd="0" presId="urn:microsoft.com/office/officeart/2005/8/layout/default"/>
    <dgm:cxn modelId="{8EA8CA02-7A21-684E-BE02-BDB0AA503A85}" type="presOf" srcId="{D3F17535-1A0C-4685-8B44-21BDD5F2D4AB}" destId="{30961F16-7505-BC42-B4F3-EA603EC88A99}" srcOrd="0" destOrd="0" presId="urn:microsoft.com/office/officeart/2005/8/layout/default"/>
    <dgm:cxn modelId="{D522500A-0C36-8648-8DA7-168F92034130}" type="presOf" srcId="{D4473948-DE78-4B46-BA68-8F3A124FE394}" destId="{9EB63A7E-BE39-6442-A38B-9CB9042E110A}" srcOrd="0" destOrd="0" presId="urn:microsoft.com/office/officeart/2005/8/layout/default"/>
    <dgm:cxn modelId="{B44D2A0E-A999-6C44-A2A3-2CB66AA5AA60}" type="presOf" srcId="{D4020261-2CC1-4351-AA10-2536F6C6EC49}" destId="{D5478D28-98AA-094E-A097-20BF0D93D801}" srcOrd="0" destOrd="0" presId="urn:microsoft.com/office/officeart/2005/8/layout/default"/>
    <dgm:cxn modelId="{7C64761A-E015-FB46-908A-6788F54D3121}" type="presOf" srcId="{E9306C3D-CDA9-411E-AA68-6DF98E50CE6B}" destId="{AC9784EE-2783-3C45-81C5-7A2CCE062C84}" srcOrd="0" destOrd="0" presId="urn:microsoft.com/office/officeart/2005/8/layout/default"/>
    <dgm:cxn modelId="{88249F1D-EC08-42BA-ABB4-A653A08C2C8A}" srcId="{1F80C296-8BA4-4866-B6FC-4CFC7310F2D0}" destId="{72DB3526-2E41-43A2-96D0-6ABC1622EF67}" srcOrd="0" destOrd="0" parTransId="{23AC8A0B-C8E6-495F-BAEE-7C20DF8EB370}" sibTransId="{7EA26299-A7D7-4D19-9F80-468DE528847F}"/>
    <dgm:cxn modelId="{52452928-AD25-44E0-B7E3-5C11A15BA13A}" srcId="{D3F17535-1A0C-4685-8B44-21BDD5F2D4AB}" destId="{4EC80F80-01A5-463E-9A8C-F24C045DBCF9}" srcOrd="1" destOrd="0" parTransId="{735A1177-03A0-4BD7-BE95-03F59F643F03}" sibTransId="{F38038B1-5EB7-4F57-A400-2772B218C3EA}"/>
    <dgm:cxn modelId="{2C5DB031-D978-A64B-BF08-2DCC917CD201}" type="presOf" srcId="{3B54B4E8-AC8A-4468-905C-9F4B95D312CF}" destId="{78F9A47F-474B-FC46-B268-586E10AE0053}" srcOrd="0" destOrd="2" presId="urn:microsoft.com/office/officeart/2005/8/layout/default"/>
    <dgm:cxn modelId="{8FB4E331-028B-4B67-B8AF-D57F7314260B}" srcId="{D3F17535-1A0C-4685-8B44-21BDD5F2D4AB}" destId="{CB5CAC24-ABFE-4D40-84C0-D9ED886DBE74}" srcOrd="8" destOrd="0" parTransId="{F9B3E523-B085-43C4-B6A9-E80A268317FC}" sibTransId="{811E5DCC-7CAA-4D3A-89E8-BA8C2A7FCC5F}"/>
    <dgm:cxn modelId="{89760235-F00D-4219-BBD3-8DF04136F9D1}" srcId="{D3F17535-1A0C-4685-8B44-21BDD5F2D4AB}" destId="{D4020261-2CC1-4351-AA10-2536F6C6EC49}" srcOrd="5" destOrd="0" parTransId="{278B0882-F20E-468C-B49A-F5D9B232E5D6}" sibTransId="{86A1A6EB-14F0-44A3-B609-159AB39854F5}"/>
    <dgm:cxn modelId="{43059952-80E7-4BA2-AA96-91B4A497FC63}" srcId="{D3F17535-1A0C-4685-8B44-21BDD5F2D4AB}" destId="{02E14D35-D1FD-47EC-9CA1-3041A41B004E}" srcOrd="2" destOrd="0" parTransId="{1A0936C2-0258-47D2-BF2E-6EDE7510FE9F}" sibTransId="{0B5E7D3C-26D5-48F8-A7D2-B1AAEC81C5D2}"/>
    <dgm:cxn modelId="{7CD26054-3172-47E2-B66E-7F2CB8824DCB}" srcId="{D3F17535-1A0C-4685-8B44-21BDD5F2D4AB}" destId="{7E7839F8-82B5-40C8-AAD0-0522A1B98929}" srcOrd="7" destOrd="0" parTransId="{AB834099-8BAC-4B64-9A11-F15234610D80}" sibTransId="{7EC872D3-6A0F-4858-8660-F9F38665BAE0}"/>
    <dgm:cxn modelId="{4125086D-68A0-4941-BEB3-62D7D21B9B12}" srcId="{D3F17535-1A0C-4685-8B44-21BDD5F2D4AB}" destId="{1F80C296-8BA4-4866-B6FC-4CFC7310F2D0}" srcOrd="0" destOrd="0" parTransId="{EB4A84B1-5609-4826-987E-2046BDFD68F1}" sibTransId="{06CFA3D4-3B8C-4DBD-95D2-C39644A010CC}"/>
    <dgm:cxn modelId="{6CF6EB6F-1233-4C83-ADA0-B7DF5A7240E9}" srcId="{1F80C296-8BA4-4866-B6FC-4CFC7310F2D0}" destId="{3B54B4E8-AC8A-4468-905C-9F4B95D312CF}" srcOrd="1" destOrd="0" parTransId="{DCA9CD07-BAD0-4573-B30A-4C8408870A24}" sibTransId="{70FAC99D-B372-4DFB-85CD-8B9C9D8F13D1}"/>
    <dgm:cxn modelId="{D7072A89-E165-634B-9C16-46BECCFA1A62}" type="presOf" srcId="{7E6FC387-324E-4D24-9B12-43485563A4F3}" destId="{5A3D1EBD-DF20-2646-99D6-16804C9459BC}" srcOrd="0" destOrd="0" presId="urn:microsoft.com/office/officeart/2005/8/layout/default"/>
    <dgm:cxn modelId="{B89F2E8E-538E-4381-9705-40C501C9B8CA}" srcId="{D3F17535-1A0C-4685-8B44-21BDD5F2D4AB}" destId="{7E6FC387-324E-4D24-9B12-43485563A4F3}" srcOrd="9" destOrd="0" parTransId="{714798F9-AFE7-4724-8E1E-DF6F619AA0DD}" sibTransId="{F61C9053-04B4-4817-BE60-086066A01497}"/>
    <dgm:cxn modelId="{82151793-D64D-4B51-8F83-CC747FF27F13}" srcId="{D3F17535-1A0C-4685-8B44-21BDD5F2D4AB}" destId="{BEDBA5D2-44B5-4A18-B9CD-E2CEA17CD82A}" srcOrd="3" destOrd="0" parTransId="{90525962-88EF-4F22-9662-C085E78833FA}" sibTransId="{DC3DF22F-1665-451D-A182-2C816E74FCA4}"/>
    <dgm:cxn modelId="{43F7A995-606D-42D7-BB5A-6C61CB279FEA}" srcId="{D3F17535-1A0C-4685-8B44-21BDD5F2D4AB}" destId="{D4473948-DE78-4B46-BA68-8F3A124FE394}" srcOrd="6" destOrd="0" parTransId="{42DC8C74-A62A-4F55-BEFC-B1CEB713A9BA}" sibTransId="{6ECE89D1-2C81-4044-8234-589D0DC1670A}"/>
    <dgm:cxn modelId="{A66DEF9F-5CAB-3C43-A365-A05B5C254E0B}" type="presOf" srcId="{CB5CAC24-ABFE-4D40-84C0-D9ED886DBE74}" destId="{3A480A96-C925-5C46-B970-B0D531ECAADC}" srcOrd="0" destOrd="0" presId="urn:microsoft.com/office/officeart/2005/8/layout/default"/>
    <dgm:cxn modelId="{443031A4-CCCE-7049-9388-DE14289F1D46}" type="presOf" srcId="{4EC80F80-01A5-463E-9A8C-F24C045DBCF9}" destId="{DF0087BE-62A5-534C-A008-E7A61D54F73A}" srcOrd="0" destOrd="0" presId="urn:microsoft.com/office/officeart/2005/8/layout/default"/>
    <dgm:cxn modelId="{5E5B47AB-07C1-CF49-B5C0-5331A5666B43}" type="presOf" srcId="{72DB3526-2E41-43A2-96D0-6ABC1622EF67}" destId="{78F9A47F-474B-FC46-B268-586E10AE0053}" srcOrd="0" destOrd="1" presId="urn:microsoft.com/office/officeart/2005/8/layout/default"/>
    <dgm:cxn modelId="{E21A80C4-2CF7-42A8-B4E1-47E8F89246E2}" srcId="{D3F17535-1A0C-4685-8B44-21BDD5F2D4AB}" destId="{E9306C3D-CDA9-411E-AA68-6DF98E50CE6B}" srcOrd="4" destOrd="0" parTransId="{5B232378-709A-4B9F-B2BD-8F81E894F9EC}" sibTransId="{D9C89C00-F820-4586-A12C-52D47356E249}"/>
    <dgm:cxn modelId="{529E56CE-6ADE-6F42-8EC0-93E6073CC9BE}" type="presOf" srcId="{1F80C296-8BA4-4866-B6FC-4CFC7310F2D0}" destId="{78F9A47F-474B-FC46-B268-586E10AE0053}" srcOrd="0" destOrd="0" presId="urn:microsoft.com/office/officeart/2005/8/layout/default"/>
    <dgm:cxn modelId="{237539E0-F920-5344-B9C5-19F879A2B55A}" type="presOf" srcId="{BEDBA5D2-44B5-4A18-B9CD-E2CEA17CD82A}" destId="{450A930A-D102-6948-BC8E-8FBD56C1B188}" srcOrd="0" destOrd="0" presId="urn:microsoft.com/office/officeart/2005/8/layout/default"/>
    <dgm:cxn modelId="{679434E4-ED11-9242-8512-78B6DA9C730B}" type="presOf" srcId="{02E14D35-D1FD-47EC-9CA1-3041A41B004E}" destId="{FA6AD624-CDA1-7543-AB08-C77C59C74285}" srcOrd="0" destOrd="0" presId="urn:microsoft.com/office/officeart/2005/8/layout/default"/>
    <dgm:cxn modelId="{0FB15166-9499-2F41-8821-D062DB8666E5}" type="presParOf" srcId="{30961F16-7505-BC42-B4F3-EA603EC88A99}" destId="{78F9A47F-474B-FC46-B268-586E10AE0053}" srcOrd="0" destOrd="0" presId="urn:microsoft.com/office/officeart/2005/8/layout/default"/>
    <dgm:cxn modelId="{0EBC72A5-D675-AB42-9022-93BD4ABE1925}" type="presParOf" srcId="{30961F16-7505-BC42-B4F3-EA603EC88A99}" destId="{9F9A77C9-AB39-C34A-8B01-C36594DBF5FB}" srcOrd="1" destOrd="0" presId="urn:microsoft.com/office/officeart/2005/8/layout/default"/>
    <dgm:cxn modelId="{BE4D1D60-1685-F74B-99E3-C95514332779}" type="presParOf" srcId="{30961F16-7505-BC42-B4F3-EA603EC88A99}" destId="{DF0087BE-62A5-534C-A008-E7A61D54F73A}" srcOrd="2" destOrd="0" presId="urn:microsoft.com/office/officeart/2005/8/layout/default"/>
    <dgm:cxn modelId="{A9FA3529-6AAF-3B4E-A2EC-10EBAAEFF57F}" type="presParOf" srcId="{30961F16-7505-BC42-B4F3-EA603EC88A99}" destId="{E2CC0BC9-7481-A248-B0D3-98B50DA3CEB9}" srcOrd="3" destOrd="0" presId="urn:microsoft.com/office/officeart/2005/8/layout/default"/>
    <dgm:cxn modelId="{767362EE-1F90-D941-9FA0-906E292D29A4}" type="presParOf" srcId="{30961F16-7505-BC42-B4F3-EA603EC88A99}" destId="{FA6AD624-CDA1-7543-AB08-C77C59C74285}" srcOrd="4" destOrd="0" presId="urn:microsoft.com/office/officeart/2005/8/layout/default"/>
    <dgm:cxn modelId="{B5C16D9C-C8EE-5B49-A973-3F307241E99E}" type="presParOf" srcId="{30961F16-7505-BC42-B4F3-EA603EC88A99}" destId="{D16DFF0D-4256-C946-B22E-82A1EF6C815D}" srcOrd="5" destOrd="0" presId="urn:microsoft.com/office/officeart/2005/8/layout/default"/>
    <dgm:cxn modelId="{F521207A-18E2-6A43-9C28-EFBD43F78979}" type="presParOf" srcId="{30961F16-7505-BC42-B4F3-EA603EC88A99}" destId="{450A930A-D102-6948-BC8E-8FBD56C1B188}" srcOrd="6" destOrd="0" presId="urn:microsoft.com/office/officeart/2005/8/layout/default"/>
    <dgm:cxn modelId="{CB430E8A-A9DA-D447-AD56-1DB9A7E2C43E}" type="presParOf" srcId="{30961F16-7505-BC42-B4F3-EA603EC88A99}" destId="{023547CF-AB66-D148-9B6A-9518D30BFD5C}" srcOrd="7" destOrd="0" presId="urn:microsoft.com/office/officeart/2005/8/layout/default"/>
    <dgm:cxn modelId="{B0308749-60A8-E943-A509-F20E55B62E90}" type="presParOf" srcId="{30961F16-7505-BC42-B4F3-EA603EC88A99}" destId="{AC9784EE-2783-3C45-81C5-7A2CCE062C84}" srcOrd="8" destOrd="0" presId="urn:microsoft.com/office/officeart/2005/8/layout/default"/>
    <dgm:cxn modelId="{5A4BF2C6-1AC3-3C40-89ED-084EFF2130BB}" type="presParOf" srcId="{30961F16-7505-BC42-B4F3-EA603EC88A99}" destId="{47E6C3FA-8C67-ED44-94AF-6651691FB30E}" srcOrd="9" destOrd="0" presId="urn:microsoft.com/office/officeart/2005/8/layout/default"/>
    <dgm:cxn modelId="{D50E03D9-8C67-6743-88CF-4186C0B586F6}" type="presParOf" srcId="{30961F16-7505-BC42-B4F3-EA603EC88A99}" destId="{D5478D28-98AA-094E-A097-20BF0D93D801}" srcOrd="10" destOrd="0" presId="urn:microsoft.com/office/officeart/2005/8/layout/default"/>
    <dgm:cxn modelId="{216A890E-A767-7449-B0CF-55E506DC704B}" type="presParOf" srcId="{30961F16-7505-BC42-B4F3-EA603EC88A99}" destId="{B1620FBA-AB42-5347-8789-74E5510A8654}" srcOrd="11" destOrd="0" presId="urn:microsoft.com/office/officeart/2005/8/layout/default"/>
    <dgm:cxn modelId="{23672674-632C-0C47-95B8-D81645991826}" type="presParOf" srcId="{30961F16-7505-BC42-B4F3-EA603EC88A99}" destId="{9EB63A7E-BE39-6442-A38B-9CB9042E110A}" srcOrd="12" destOrd="0" presId="urn:microsoft.com/office/officeart/2005/8/layout/default"/>
    <dgm:cxn modelId="{B8E96842-FAE5-2741-A941-0E728CBCD21B}" type="presParOf" srcId="{30961F16-7505-BC42-B4F3-EA603EC88A99}" destId="{EBA06334-B5DD-7840-8018-0C029B5D93D7}" srcOrd="13" destOrd="0" presId="urn:microsoft.com/office/officeart/2005/8/layout/default"/>
    <dgm:cxn modelId="{FEF908D4-F289-C448-9361-E6BE54FB2D34}" type="presParOf" srcId="{30961F16-7505-BC42-B4F3-EA603EC88A99}" destId="{5326AC9E-9454-704B-B5A6-454E7BDC23F6}" srcOrd="14" destOrd="0" presId="urn:microsoft.com/office/officeart/2005/8/layout/default"/>
    <dgm:cxn modelId="{56379438-6784-DF4A-A1BA-77B52BCDD796}" type="presParOf" srcId="{30961F16-7505-BC42-B4F3-EA603EC88A99}" destId="{D0F198C1-8065-574F-9109-44C3D74BC264}" srcOrd="15" destOrd="0" presId="urn:microsoft.com/office/officeart/2005/8/layout/default"/>
    <dgm:cxn modelId="{571A6E8D-8B42-784B-ABE2-DF7ECA51784F}" type="presParOf" srcId="{30961F16-7505-BC42-B4F3-EA603EC88A99}" destId="{3A480A96-C925-5C46-B970-B0D531ECAADC}" srcOrd="16" destOrd="0" presId="urn:microsoft.com/office/officeart/2005/8/layout/default"/>
    <dgm:cxn modelId="{7673EEA3-A6B2-D242-B48D-BD2C39F89B43}" type="presParOf" srcId="{30961F16-7505-BC42-B4F3-EA603EC88A99}" destId="{1AC4C2C7-7428-0449-A5A0-80042BF89CF0}" srcOrd="17" destOrd="0" presId="urn:microsoft.com/office/officeart/2005/8/layout/default"/>
    <dgm:cxn modelId="{C9F37B82-1AE2-A24A-B21A-EC538D64B4C0}" type="presParOf" srcId="{30961F16-7505-BC42-B4F3-EA603EC88A99}" destId="{5A3D1EBD-DF20-2646-99D6-16804C9459B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E3047A-89AF-45E4-81C2-03F760A5DC77}"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3035E5D3-2275-4B8A-B032-EF40FC78C442}">
      <dgm:prSet/>
      <dgm:spPr/>
      <dgm:t>
        <a:bodyPr/>
        <a:lstStyle/>
        <a:p>
          <a:r>
            <a:rPr lang="en-US" b="0" i="0" baseline="0"/>
            <a:t>1.	Accuracy</a:t>
          </a:r>
          <a:endParaRPr lang="en-US"/>
        </a:p>
      </dgm:t>
    </dgm:pt>
    <dgm:pt modelId="{5AEC69D7-F0B5-4B36-BD76-E7779A79EE8A}" type="parTrans" cxnId="{063A45F0-502F-4F75-85D3-F64444CF96CF}">
      <dgm:prSet/>
      <dgm:spPr/>
      <dgm:t>
        <a:bodyPr/>
        <a:lstStyle/>
        <a:p>
          <a:endParaRPr lang="en-US"/>
        </a:p>
      </dgm:t>
    </dgm:pt>
    <dgm:pt modelId="{E3F185AA-4C21-4F83-B19D-87E36DB4D286}" type="sibTrans" cxnId="{063A45F0-502F-4F75-85D3-F64444CF96CF}">
      <dgm:prSet/>
      <dgm:spPr/>
      <dgm:t>
        <a:bodyPr/>
        <a:lstStyle/>
        <a:p>
          <a:endParaRPr lang="en-US"/>
        </a:p>
      </dgm:t>
    </dgm:pt>
    <dgm:pt modelId="{6D44A52E-0080-4A9B-A01F-7DF74FD8024B}">
      <dgm:prSet/>
      <dgm:spPr/>
      <dgm:t>
        <a:bodyPr/>
        <a:lstStyle/>
        <a:p>
          <a:r>
            <a:rPr lang="en-US" b="0" i="0" baseline="0"/>
            <a:t>Human/computer errors </a:t>
          </a:r>
          <a:endParaRPr lang="en-US"/>
        </a:p>
      </dgm:t>
    </dgm:pt>
    <dgm:pt modelId="{2C178187-1978-41E9-8901-697FFA2E22F5}" type="parTrans" cxnId="{960F32C0-6157-461C-891D-4CD7390F8B44}">
      <dgm:prSet/>
      <dgm:spPr/>
      <dgm:t>
        <a:bodyPr/>
        <a:lstStyle/>
        <a:p>
          <a:endParaRPr lang="en-US"/>
        </a:p>
      </dgm:t>
    </dgm:pt>
    <dgm:pt modelId="{32472D02-8B6E-496D-B650-CEF745B296CB}" type="sibTrans" cxnId="{960F32C0-6157-461C-891D-4CD7390F8B44}">
      <dgm:prSet/>
      <dgm:spPr/>
      <dgm:t>
        <a:bodyPr/>
        <a:lstStyle/>
        <a:p>
          <a:endParaRPr lang="en-US"/>
        </a:p>
      </dgm:t>
    </dgm:pt>
    <dgm:pt modelId="{475AE73C-4476-4398-B41F-4EE19FFE8B75}">
      <dgm:prSet/>
      <dgm:spPr/>
      <dgm:t>
        <a:bodyPr/>
        <a:lstStyle/>
        <a:p>
          <a:r>
            <a:rPr lang="en-US" b="0" i="0" baseline="0"/>
            <a:t>Incorrect formats </a:t>
          </a:r>
          <a:endParaRPr lang="en-US"/>
        </a:p>
      </dgm:t>
    </dgm:pt>
    <dgm:pt modelId="{DD3FADC8-EDBA-4611-9A06-9FCD6148484D}" type="parTrans" cxnId="{B6812056-6BF5-47F8-8BEF-60E18278891E}">
      <dgm:prSet/>
      <dgm:spPr/>
      <dgm:t>
        <a:bodyPr/>
        <a:lstStyle/>
        <a:p>
          <a:endParaRPr lang="en-US"/>
        </a:p>
      </dgm:t>
    </dgm:pt>
    <dgm:pt modelId="{D5735014-36F2-4976-8FC5-920DDBC8EA25}" type="sibTrans" cxnId="{B6812056-6BF5-47F8-8BEF-60E18278891E}">
      <dgm:prSet/>
      <dgm:spPr/>
      <dgm:t>
        <a:bodyPr/>
        <a:lstStyle/>
        <a:p>
          <a:endParaRPr lang="en-US"/>
        </a:p>
      </dgm:t>
    </dgm:pt>
    <dgm:pt modelId="{2CC6EE75-3E6C-41C5-A51C-5C725A3D7D11}">
      <dgm:prSet/>
      <dgm:spPr/>
      <dgm:t>
        <a:bodyPr/>
        <a:lstStyle/>
        <a:p>
          <a:r>
            <a:rPr lang="en-US" b="0" i="0" baseline="0"/>
            <a:t>2.  	Completeness</a:t>
          </a:r>
          <a:endParaRPr lang="en-US"/>
        </a:p>
      </dgm:t>
    </dgm:pt>
    <dgm:pt modelId="{06F19024-3FE2-4B2D-A366-252B931B673B}" type="parTrans" cxnId="{41FCB9C7-B7E4-4FC1-9545-B52378074A3E}">
      <dgm:prSet/>
      <dgm:spPr/>
      <dgm:t>
        <a:bodyPr/>
        <a:lstStyle/>
        <a:p>
          <a:endParaRPr lang="en-US"/>
        </a:p>
      </dgm:t>
    </dgm:pt>
    <dgm:pt modelId="{BEB94F38-B94E-4B77-B712-746644687FAE}" type="sibTrans" cxnId="{41FCB9C7-B7E4-4FC1-9545-B52378074A3E}">
      <dgm:prSet/>
      <dgm:spPr/>
      <dgm:t>
        <a:bodyPr/>
        <a:lstStyle/>
        <a:p>
          <a:endParaRPr lang="en-US"/>
        </a:p>
      </dgm:t>
    </dgm:pt>
    <dgm:pt modelId="{A473134F-9CF3-409D-AA3A-348C33A7633C}">
      <dgm:prSet/>
      <dgm:spPr/>
      <dgm:t>
        <a:bodyPr/>
        <a:lstStyle/>
        <a:p>
          <a:r>
            <a:rPr lang="en-US" b="0" i="0" baseline="0"/>
            <a:t>3.  	Consistency</a:t>
          </a:r>
          <a:endParaRPr lang="en-US"/>
        </a:p>
      </dgm:t>
    </dgm:pt>
    <dgm:pt modelId="{86A899A0-B1A1-4233-AC87-CF601CF85A93}" type="parTrans" cxnId="{24D9C098-9A1A-4EDB-9025-BB0E783A0A6A}">
      <dgm:prSet/>
      <dgm:spPr/>
      <dgm:t>
        <a:bodyPr/>
        <a:lstStyle/>
        <a:p>
          <a:endParaRPr lang="en-US"/>
        </a:p>
      </dgm:t>
    </dgm:pt>
    <dgm:pt modelId="{BAD99DF0-E84F-453D-9D12-C809260A7F32}" type="sibTrans" cxnId="{24D9C098-9A1A-4EDB-9025-BB0E783A0A6A}">
      <dgm:prSet/>
      <dgm:spPr/>
      <dgm:t>
        <a:bodyPr/>
        <a:lstStyle/>
        <a:p>
          <a:endParaRPr lang="en-US"/>
        </a:p>
      </dgm:t>
    </dgm:pt>
    <dgm:pt modelId="{9BEA5521-C8F1-480F-8E4B-B6421A242F99}">
      <dgm:prSet/>
      <dgm:spPr/>
      <dgm:t>
        <a:bodyPr/>
        <a:lstStyle/>
        <a:p>
          <a:r>
            <a:rPr lang="en-US" b="0" i="0" baseline="0"/>
            <a:t>Data preprocessing is divided into four stages </a:t>
          </a:r>
          <a:endParaRPr lang="en-US"/>
        </a:p>
      </dgm:t>
    </dgm:pt>
    <dgm:pt modelId="{F8D4BAF0-C63D-4F48-BBF3-897A7B771B61}" type="parTrans" cxnId="{43771A84-438A-4741-9BA6-6603B0F4C070}">
      <dgm:prSet/>
      <dgm:spPr/>
      <dgm:t>
        <a:bodyPr/>
        <a:lstStyle/>
        <a:p>
          <a:endParaRPr lang="en-US"/>
        </a:p>
      </dgm:t>
    </dgm:pt>
    <dgm:pt modelId="{7AE39784-B2FA-4753-9918-2B43EAD84982}" type="sibTrans" cxnId="{43771A84-438A-4741-9BA6-6603B0F4C070}">
      <dgm:prSet/>
      <dgm:spPr/>
      <dgm:t>
        <a:bodyPr/>
        <a:lstStyle/>
        <a:p>
          <a:endParaRPr lang="en-US"/>
        </a:p>
      </dgm:t>
    </dgm:pt>
    <dgm:pt modelId="{F8917F26-9358-4335-92E1-306E903166CB}">
      <dgm:prSet/>
      <dgm:spPr/>
      <dgm:t>
        <a:bodyPr/>
        <a:lstStyle/>
        <a:p>
          <a:r>
            <a:rPr lang="en-US" b="0" i="0" baseline="0"/>
            <a:t>Data cleaning,</a:t>
          </a:r>
          <a:endParaRPr lang="en-US"/>
        </a:p>
      </dgm:t>
    </dgm:pt>
    <dgm:pt modelId="{07223713-1AD0-44AD-84DB-DA5F6FE3BECC}" type="parTrans" cxnId="{DB5432DF-EC7C-41A4-87B5-7CC30796D0AD}">
      <dgm:prSet/>
      <dgm:spPr/>
      <dgm:t>
        <a:bodyPr/>
        <a:lstStyle/>
        <a:p>
          <a:endParaRPr lang="en-US"/>
        </a:p>
      </dgm:t>
    </dgm:pt>
    <dgm:pt modelId="{BAFC51AF-9D45-41D4-B8DF-22EDE4A2910E}" type="sibTrans" cxnId="{DB5432DF-EC7C-41A4-87B5-7CC30796D0AD}">
      <dgm:prSet/>
      <dgm:spPr/>
      <dgm:t>
        <a:bodyPr/>
        <a:lstStyle/>
        <a:p>
          <a:endParaRPr lang="en-US"/>
        </a:p>
      </dgm:t>
    </dgm:pt>
    <dgm:pt modelId="{4BD8DD6F-626F-4D33-BD1E-668156CA13CA}">
      <dgm:prSet/>
      <dgm:spPr/>
      <dgm:t>
        <a:bodyPr/>
        <a:lstStyle/>
        <a:p>
          <a:r>
            <a:rPr lang="en-US" b="0" i="0" baseline="0"/>
            <a:t>Data integration, </a:t>
          </a:r>
          <a:endParaRPr lang="en-US"/>
        </a:p>
      </dgm:t>
    </dgm:pt>
    <dgm:pt modelId="{B9800579-3A40-48A8-BC00-C709CC33B5AD}" type="parTrans" cxnId="{B257A0D2-3410-40B6-B4D2-8E979047990F}">
      <dgm:prSet/>
      <dgm:spPr/>
      <dgm:t>
        <a:bodyPr/>
        <a:lstStyle/>
        <a:p>
          <a:endParaRPr lang="en-US"/>
        </a:p>
      </dgm:t>
    </dgm:pt>
    <dgm:pt modelId="{6E97F448-3E03-4758-ABAB-B8393B77F431}" type="sibTrans" cxnId="{B257A0D2-3410-40B6-B4D2-8E979047990F}">
      <dgm:prSet/>
      <dgm:spPr/>
      <dgm:t>
        <a:bodyPr/>
        <a:lstStyle/>
        <a:p>
          <a:endParaRPr lang="en-US"/>
        </a:p>
      </dgm:t>
    </dgm:pt>
    <dgm:pt modelId="{D27F41E3-7090-4FBD-BA41-9F686E08A5AA}">
      <dgm:prSet/>
      <dgm:spPr/>
      <dgm:t>
        <a:bodyPr/>
        <a:lstStyle/>
        <a:p>
          <a:r>
            <a:rPr lang="en-US" b="0" i="0" baseline="0"/>
            <a:t>Data reduction, and</a:t>
          </a:r>
          <a:endParaRPr lang="en-US"/>
        </a:p>
      </dgm:t>
    </dgm:pt>
    <dgm:pt modelId="{9A7E7E99-CAA2-4D63-BDEC-02F0D03760E9}" type="parTrans" cxnId="{1B74D4B2-70A5-497F-A881-77E6D4F339D3}">
      <dgm:prSet/>
      <dgm:spPr/>
      <dgm:t>
        <a:bodyPr/>
        <a:lstStyle/>
        <a:p>
          <a:endParaRPr lang="en-US"/>
        </a:p>
      </dgm:t>
    </dgm:pt>
    <dgm:pt modelId="{88E66C50-1CCA-4001-BCB2-4CFDBDD930F2}" type="sibTrans" cxnId="{1B74D4B2-70A5-497F-A881-77E6D4F339D3}">
      <dgm:prSet/>
      <dgm:spPr/>
      <dgm:t>
        <a:bodyPr/>
        <a:lstStyle/>
        <a:p>
          <a:endParaRPr lang="en-US"/>
        </a:p>
      </dgm:t>
    </dgm:pt>
    <dgm:pt modelId="{85796651-D2A5-4039-99B3-6A86F520B8B6}">
      <dgm:prSet/>
      <dgm:spPr/>
      <dgm:t>
        <a:bodyPr/>
        <a:lstStyle/>
        <a:p>
          <a:r>
            <a:rPr lang="en-US" b="0" i="0" baseline="0"/>
            <a:t>Data transformation.</a:t>
          </a:r>
          <a:endParaRPr lang="en-US"/>
        </a:p>
      </dgm:t>
    </dgm:pt>
    <dgm:pt modelId="{4865811E-ADF6-4C9B-A6AF-130A5E54F3C5}" type="parTrans" cxnId="{B93CE47D-E8B5-4988-8565-E568B142D3A5}">
      <dgm:prSet/>
      <dgm:spPr/>
      <dgm:t>
        <a:bodyPr/>
        <a:lstStyle/>
        <a:p>
          <a:endParaRPr lang="en-US"/>
        </a:p>
      </dgm:t>
    </dgm:pt>
    <dgm:pt modelId="{D01C23BB-EFA5-4785-AAF4-FC1301D6F95A}" type="sibTrans" cxnId="{B93CE47D-E8B5-4988-8565-E568B142D3A5}">
      <dgm:prSet/>
      <dgm:spPr/>
      <dgm:t>
        <a:bodyPr/>
        <a:lstStyle/>
        <a:p>
          <a:endParaRPr lang="en-US"/>
        </a:p>
      </dgm:t>
    </dgm:pt>
    <dgm:pt modelId="{BB5CFB38-17D4-8B4A-BC85-4EA4D454F8A4}" type="pres">
      <dgm:prSet presAssocID="{69E3047A-89AF-45E4-81C2-03F760A5DC77}" presName="Name0" presStyleCnt="0">
        <dgm:presLayoutVars>
          <dgm:dir/>
          <dgm:animLvl val="lvl"/>
          <dgm:resizeHandles val="exact"/>
        </dgm:presLayoutVars>
      </dgm:prSet>
      <dgm:spPr/>
    </dgm:pt>
    <dgm:pt modelId="{B58BE5BD-12E5-7B47-B8B9-93FB482535FF}" type="pres">
      <dgm:prSet presAssocID="{9BEA5521-C8F1-480F-8E4B-B6421A242F99}" presName="boxAndChildren" presStyleCnt="0"/>
      <dgm:spPr/>
    </dgm:pt>
    <dgm:pt modelId="{553E7507-2DE9-3D40-BED9-DBFCCA65EE6D}" type="pres">
      <dgm:prSet presAssocID="{9BEA5521-C8F1-480F-8E4B-B6421A242F99}" presName="parentTextBox" presStyleLbl="node1" presStyleIdx="0" presStyleCnt="4"/>
      <dgm:spPr/>
    </dgm:pt>
    <dgm:pt modelId="{025515C4-7DDA-4E43-952F-4268B3E4C71C}" type="pres">
      <dgm:prSet presAssocID="{9BEA5521-C8F1-480F-8E4B-B6421A242F99}" presName="entireBox" presStyleLbl="node1" presStyleIdx="0" presStyleCnt="4"/>
      <dgm:spPr/>
    </dgm:pt>
    <dgm:pt modelId="{BF58F32F-FC44-A648-9368-658479FEAB4A}" type="pres">
      <dgm:prSet presAssocID="{9BEA5521-C8F1-480F-8E4B-B6421A242F99}" presName="descendantBox" presStyleCnt="0"/>
      <dgm:spPr/>
    </dgm:pt>
    <dgm:pt modelId="{7304D47C-3A77-9946-954F-64BAD888F7E3}" type="pres">
      <dgm:prSet presAssocID="{F8917F26-9358-4335-92E1-306E903166CB}" presName="childTextBox" presStyleLbl="fgAccFollowNode1" presStyleIdx="0" presStyleCnt="6">
        <dgm:presLayoutVars>
          <dgm:bulletEnabled val="1"/>
        </dgm:presLayoutVars>
      </dgm:prSet>
      <dgm:spPr/>
    </dgm:pt>
    <dgm:pt modelId="{4424B8F7-1944-A44E-A87B-42380DEA8A16}" type="pres">
      <dgm:prSet presAssocID="{4BD8DD6F-626F-4D33-BD1E-668156CA13CA}" presName="childTextBox" presStyleLbl="fgAccFollowNode1" presStyleIdx="1" presStyleCnt="6">
        <dgm:presLayoutVars>
          <dgm:bulletEnabled val="1"/>
        </dgm:presLayoutVars>
      </dgm:prSet>
      <dgm:spPr/>
    </dgm:pt>
    <dgm:pt modelId="{386724B5-DCE1-DA42-8C3C-E7B4F2C0B36A}" type="pres">
      <dgm:prSet presAssocID="{D27F41E3-7090-4FBD-BA41-9F686E08A5AA}" presName="childTextBox" presStyleLbl="fgAccFollowNode1" presStyleIdx="2" presStyleCnt="6">
        <dgm:presLayoutVars>
          <dgm:bulletEnabled val="1"/>
        </dgm:presLayoutVars>
      </dgm:prSet>
      <dgm:spPr/>
    </dgm:pt>
    <dgm:pt modelId="{3A6D895E-FEB3-454B-A41F-E9AACC500C74}" type="pres">
      <dgm:prSet presAssocID="{85796651-D2A5-4039-99B3-6A86F520B8B6}" presName="childTextBox" presStyleLbl="fgAccFollowNode1" presStyleIdx="3" presStyleCnt="6">
        <dgm:presLayoutVars>
          <dgm:bulletEnabled val="1"/>
        </dgm:presLayoutVars>
      </dgm:prSet>
      <dgm:spPr/>
    </dgm:pt>
    <dgm:pt modelId="{86B915B5-8E48-3647-AE02-5ADE1FB06F50}" type="pres">
      <dgm:prSet presAssocID="{BAD99DF0-E84F-453D-9D12-C809260A7F32}" presName="sp" presStyleCnt="0"/>
      <dgm:spPr/>
    </dgm:pt>
    <dgm:pt modelId="{53E5D410-70B0-C744-BC14-38FBFEA7C216}" type="pres">
      <dgm:prSet presAssocID="{A473134F-9CF3-409D-AA3A-348C33A7633C}" presName="arrowAndChildren" presStyleCnt="0"/>
      <dgm:spPr/>
    </dgm:pt>
    <dgm:pt modelId="{5730E302-FFA3-E045-983D-EEBA29ADEC5C}" type="pres">
      <dgm:prSet presAssocID="{A473134F-9CF3-409D-AA3A-348C33A7633C}" presName="parentTextArrow" presStyleLbl="node1" presStyleIdx="1" presStyleCnt="4"/>
      <dgm:spPr/>
    </dgm:pt>
    <dgm:pt modelId="{BE48A5C9-CBA8-1B40-969E-217A70B7629B}" type="pres">
      <dgm:prSet presAssocID="{BEB94F38-B94E-4B77-B712-746644687FAE}" presName="sp" presStyleCnt="0"/>
      <dgm:spPr/>
    </dgm:pt>
    <dgm:pt modelId="{3727DCAF-014C-B341-A738-8BCB5C776533}" type="pres">
      <dgm:prSet presAssocID="{2CC6EE75-3E6C-41C5-A51C-5C725A3D7D11}" presName="arrowAndChildren" presStyleCnt="0"/>
      <dgm:spPr/>
    </dgm:pt>
    <dgm:pt modelId="{6FB9CA05-A40C-304A-ACD0-3A09CA639CC6}" type="pres">
      <dgm:prSet presAssocID="{2CC6EE75-3E6C-41C5-A51C-5C725A3D7D11}" presName="parentTextArrow" presStyleLbl="node1" presStyleIdx="2" presStyleCnt="4"/>
      <dgm:spPr/>
    </dgm:pt>
    <dgm:pt modelId="{9809975F-ACA0-9E4A-9862-1C889D86B42A}" type="pres">
      <dgm:prSet presAssocID="{E3F185AA-4C21-4F83-B19D-87E36DB4D286}" presName="sp" presStyleCnt="0"/>
      <dgm:spPr/>
    </dgm:pt>
    <dgm:pt modelId="{760B4B8B-3870-714A-BE47-B2A839D85684}" type="pres">
      <dgm:prSet presAssocID="{3035E5D3-2275-4B8A-B032-EF40FC78C442}" presName="arrowAndChildren" presStyleCnt="0"/>
      <dgm:spPr/>
    </dgm:pt>
    <dgm:pt modelId="{0F28A190-D787-6247-B5BC-83DFAFF4A3D3}" type="pres">
      <dgm:prSet presAssocID="{3035E5D3-2275-4B8A-B032-EF40FC78C442}" presName="parentTextArrow" presStyleLbl="node1" presStyleIdx="2" presStyleCnt="4"/>
      <dgm:spPr/>
    </dgm:pt>
    <dgm:pt modelId="{8DCA2431-9ACE-4644-84B0-B92FD52D7DE4}" type="pres">
      <dgm:prSet presAssocID="{3035E5D3-2275-4B8A-B032-EF40FC78C442}" presName="arrow" presStyleLbl="node1" presStyleIdx="3" presStyleCnt="4"/>
      <dgm:spPr/>
    </dgm:pt>
    <dgm:pt modelId="{331F87B5-AD01-8D44-9F3E-9871558D3D2F}" type="pres">
      <dgm:prSet presAssocID="{3035E5D3-2275-4B8A-B032-EF40FC78C442}" presName="descendantArrow" presStyleCnt="0"/>
      <dgm:spPr/>
    </dgm:pt>
    <dgm:pt modelId="{C3C5205D-2814-5E43-89D6-B354A05259DF}" type="pres">
      <dgm:prSet presAssocID="{6D44A52E-0080-4A9B-A01F-7DF74FD8024B}" presName="childTextArrow" presStyleLbl="fgAccFollowNode1" presStyleIdx="4" presStyleCnt="6">
        <dgm:presLayoutVars>
          <dgm:bulletEnabled val="1"/>
        </dgm:presLayoutVars>
      </dgm:prSet>
      <dgm:spPr/>
    </dgm:pt>
    <dgm:pt modelId="{0F9C9C85-1190-464C-BDC4-8A8E830FB65C}" type="pres">
      <dgm:prSet presAssocID="{475AE73C-4476-4398-B41F-4EE19FFE8B75}" presName="childTextArrow" presStyleLbl="fgAccFollowNode1" presStyleIdx="5" presStyleCnt="6">
        <dgm:presLayoutVars>
          <dgm:bulletEnabled val="1"/>
        </dgm:presLayoutVars>
      </dgm:prSet>
      <dgm:spPr/>
    </dgm:pt>
  </dgm:ptLst>
  <dgm:cxnLst>
    <dgm:cxn modelId="{CE651D1A-6E16-004B-A0E0-8DE9B17FF18F}" type="presOf" srcId="{4BD8DD6F-626F-4D33-BD1E-668156CA13CA}" destId="{4424B8F7-1944-A44E-A87B-42380DEA8A16}" srcOrd="0" destOrd="0" presId="urn:microsoft.com/office/officeart/2005/8/layout/process4"/>
    <dgm:cxn modelId="{ECEA9530-2AF2-8943-894A-E8D6E8DB88B3}" type="presOf" srcId="{9BEA5521-C8F1-480F-8E4B-B6421A242F99}" destId="{553E7507-2DE9-3D40-BED9-DBFCCA65EE6D}" srcOrd="0" destOrd="0" presId="urn:microsoft.com/office/officeart/2005/8/layout/process4"/>
    <dgm:cxn modelId="{873BCE3A-9EF0-4446-9C3A-6940137A08D9}" type="presOf" srcId="{D27F41E3-7090-4FBD-BA41-9F686E08A5AA}" destId="{386724B5-DCE1-DA42-8C3C-E7B4F2C0B36A}" srcOrd="0" destOrd="0" presId="urn:microsoft.com/office/officeart/2005/8/layout/process4"/>
    <dgm:cxn modelId="{9A744843-968C-4A4C-B044-67D6245E3A90}" type="presOf" srcId="{9BEA5521-C8F1-480F-8E4B-B6421A242F99}" destId="{025515C4-7DDA-4E43-952F-4268B3E4C71C}" srcOrd="1" destOrd="0" presId="urn:microsoft.com/office/officeart/2005/8/layout/process4"/>
    <dgm:cxn modelId="{A651D84D-C71A-3D4C-9C30-937F79768B42}" type="presOf" srcId="{F8917F26-9358-4335-92E1-306E903166CB}" destId="{7304D47C-3A77-9946-954F-64BAD888F7E3}" srcOrd="0" destOrd="0" presId="urn:microsoft.com/office/officeart/2005/8/layout/process4"/>
    <dgm:cxn modelId="{B6812056-6BF5-47F8-8BEF-60E18278891E}" srcId="{3035E5D3-2275-4B8A-B032-EF40FC78C442}" destId="{475AE73C-4476-4398-B41F-4EE19FFE8B75}" srcOrd="1" destOrd="0" parTransId="{DD3FADC8-EDBA-4611-9A06-9FCD6148484D}" sibTransId="{D5735014-36F2-4976-8FC5-920DDBC8EA25}"/>
    <dgm:cxn modelId="{0A957859-32DB-8646-A481-4697D9D25015}" type="presOf" srcId="{2CC6EE75-3E6C-41C5-A51C-5C725A3D7D11}" destId="{6FB9CA05-A40C-304A-ACD0-3A09CA639CC6}" srcOrd="0" destOrd="0" presId="urn:microsoft.com/office/officeart/2005/8/layout/process4"/>
    <dgm:cxn modelId="{2D7F4A7A-F54F-2249-81A8-5732DAB2B640}" type="presOf" srcId="{6D44A52E-0080-4A9B-A01F-7DF74FD8024B}" destId="{C3C5205D-2814-5E43-89D6-B354A05259DF}" srcOrd="0" destOrd="0" presId="urn:microsoft.com/office/officeart/2005/8/layout/process4"/>
    <dgm:cxn modelId="{E1E5CA7A-D682-E34A-B411-26D5659DA728}" type="presOf" srcId="{A473134F-9CF3-409D-AA3A-348C33A7633C}" destId="{5730E302-FFA3-E045-983D-EEBA29ADEC5C}" srcOrd="0" destOrd="0" presId="urn:microsoft.com/office/officeart/2005/8/layout/process4"/>
    <dgm:cxn modelId="{B93CE47D-E8B5-4988-8565-E568B142D3A5}" srcId="{9BEA5521-C8F1-480F-8E4B-B6421A242F99}" destId="{85796651-D2A5-4039-99B3-6A86F520B8B6}" srcOrd="3" destOrd="0" parTransId="{4865811E-ADF6-4C9B-A6AF-130A5E54F3C5}" sibTransId="{D01C23BB-EFA5-4785-AAF4-FC1301D6F95A}"/>
    <dgm:cxn modelId="{9559E280-AE42-FF47-8A96-F963151C0B27}" type="presOf" srcId="{85796651-D2A5-4039-99B3-6A86F520B8B6}" destId="{3A6D895E-FEB3-454B-A41F-E9AACC500C74}" srcOrd="0" destOrd="0" presId="urn:microsoft.com/office/officeart/2005/8/layout/process4"/>
    <dgm:cxn modelId="{43771A84-438A-4741-9BA6-6603B0F4C070}" srcId="{69E3047A-89AF-45E4-81C2-03F760A5DC77}" destId="{9BEA5521-C8F1-480F-8E4B-B6421A242F99}" srcOrd="3" destOrd="0" parTransId="{F8D4BAF0-C63D-4F48-BBF3-897A7B771B61}" sibTransId="{7AE39784-B2FA-4753-9918-2B43EAD84982}"/>
    <dgm:cxn modelId="{24D9C098-9A1A-4EDB-9025-BB0E783A0A6A}" srcId="{69E3047A-89AF-45E4-81C2-03F760A5DC77}" destId="{A473134F-9CF3-409D-AA3A-348C33A7633C}" srcOrd="2" destOrd="0" parTransId="{86A899A0-B1A1-4233-AC87-CF601CF85A93}" sibTransId="{BAD99DF0-E84F-453D-9D12-C809260A7F32}"/>
    <dgm:cxn modelId="{7AF86DA6-4E6A-0F41-B12F-3DE93C8124B0}" type="presOf" srcId="{3035E5D3-2275-4B8A-B032-EF40FC78C442}" destId="{0F28A190-D787-6247-B5BC-83DFAFF4A3D3}" srcOrd="0" destOrd="0" presId="urn:microsoft.com/office/officeart/2005/8/layout/process4"/>
    <dgm:cxn modelId="{3602AEAF-54FB-9A4B-BAA8-B60B972B4DD7}" type="presOf" srcId="{475AE73C-4476-4398-B41F-4EE19FFE8B75}" destId="{0F9C9C85-1190-464C-BDC4-8A8E830FB65C}" srcOrd="0" destOrd="0" presId="urn:microsoft.com/office/officeart/2005/8/layout/process4"/>
    <dgm:cxn modelId="{1B74D4B2-70A5-497F-A881-77E6D4F339D3}" srcId="{9BEA5521-C8F1-480F-8E4B-B6421A242F99}" destId="{D27F41E3-7090-4FBD-BA41-9F686E08A5AA}" srcOrd="2" destOrd="0" parTransId="{9A7E7E99-CAA2-4D63-BDEC-02F0D03760E9}" sibTransId="{88E66C50-1CCA-4001-BCB2-4CFDBDD930F2}"/>
    <dgm:cxn modelId="{79356DB9-36F2-2C4F-9027-AEB5C34BA99B}" type="presOf" srcId="{69E3047A-89AF-45E4-81C2-03F760A5DC77}" destId="{BB5CFB38-17D4-8B4A-BC85-4EA4D454F8A4}" srcOrd="0" destOrd="0" presId="urn:microsoft.com/office/officeart/2005/8/layout/process4"/>
    <dgm:cxn modelId="{960F32C0-6157-461C-891D-4CD7390F8B44}" srcId="{3035E5D3-2275-4B8A-B032-EF40FC78C442}" destId="{6D44A52E-0080-4A9B-A01F-7DF74FD8024B}" srcOrd="0" destOrd="0" parTransId="{2C178187-1978-41E9-8901-697FFA2E22F5}" sibTransId="{32472D02-8B6E-496D-B650-CEF745B296CB}"/>
    <dgm:cxn modelId="{41FCB9C7-B7E4-4FC1-9545-B52378074A3E}" srcId="{69E3047A-89AF-45E4-81C2-03F760A5DC77}" destId="{2CC6EE75-3E6C-41C5-A51C-5C725A3D7D11}" srcOrd="1" destOrd="0" parTransId="{06F19024-3FE2-4B2D-A366-252B931B673B}" sibTransId="{BEB94F38-B94E-4B77-B712-746644687FAE}"/>
    <dgm:cxn modelId="{B257A0D2-3410-40B6-B4D2-8E979047990F}" srcId="{9BEA5521-C8F1-480F-8E4B-B6421A242F99}" destId="{4BD8DD6F-626F-4D33-BD1E-668156CA13CA}" srcOrd="1" destOrd="0" parTransId="{B9800579-3A40-48A8-BC00-C709CC33B5AD}" sibTransId="{6E97F448-3E03-4758-ABAB-B8393B77F431}"/>
    <dgm:cxn modelId="{12870BDD-8DF5-6B45-80FE-59C82BBB028D}" type="presOf" srcId="{3035E5D3-2275-4B8A-B032-EF40FC78C442}" destId="{8DCA2431-9ACE-4644-84B0-B92FD52D7DE4}" srcOrd="1" destOrd="0" presId="urn:microsoft.com/office/officeart/2005/8/layout/process4"/>
    <dgm:cxn modelId="{DB5432DF-EC7C-41A4-87B5-7CC30796D0AD}" srcId="{9BEA5521-C8F1-480F-8E4B-B6421A242F99}" destId="{F8917F26-9358-4335-92E1-306E903166CB}" srcOrd="0" destOrd="0" parTransId="{07223713-1AD0-44AD-84DB-DA5F6FE3BECC}" sibTransId="{BAFC51AF-9D45-41D4-B8DF-22EDE4A2910E}"/>
    <dgm:cxn modelId="{063A45F0-502F-4F75-85D3-F64444CF96CF}" srcId="{69E3047A-89AF-45E4-81C2-03F760A5DC77}" destId="{3035E5D3-2275-4B8A-B032-EF40FC78C442}" srcOrd="0" destOrd="0" parTransId="{5AEC69D7-F0B5-4B36-BD76-E7779A79EE8A}" sibTransId="{E3F185AA-4C21-4F83-B19D-87E36DB4D286}"/>
    <dgm:cxn modelId="{7FAFBB3C-5C57-CF45-8E35-4B5A524FF5CB}" type="presParOf" srcId="{BB5CFB38-17D4-8B4A-BC85-4EA4D454F8A4}" destId="{B58BE5BD-12E5-7B47-B8B9-93FB482535FF}" srcOrd="0" destOrd="0" presId="urn:microsoft.com/office/officeart/2005/8/layout/process4"/>
    <dgm:cxn modelId="{1BA805E1-E051-A24A-AA7F-442800984105}" type="presParOf" srcId="{B58BE5BD-12E5-7B47-B8B9-93FB482535FF}" destId="{553E7507-2DE9-3D40-BED9-DBFCCA65EE6D}" srcOrd="0" destOrd="0" presId="urn:microsoft.com/office/officeart/2005/8/layout/process4"/>
    <dgm:cxn modelId="{A5BD6C7E-592C-EF4D-B77B-4BF1D7BF963E}" type="presParOf" srcId="{B58BE5BD-12E5-7B47-B8B9-93FB482535FF}" destId="{025515C4-7DDA-4E43-952F-4268B3E4C71C}" srcOrd="1" destOrd="0" presId="urn:microsoft.com/office/officeart/2005/8/layout/process4"/>
    <dgm:cxn modelId="{6548A362-0485-7140-B0D9-A7AE3EEFF42E}" type="presParOf" srcId="{B58BE5BD-12E5-7B47-B8B9-93FB482535FF}" destId="{BF58F32F-FC44-A648-9368-658479FEAB4A}" srcOrd="2" destOrd="0" presId="urn:microsoft.com/office/officeart/2005/8/layout/process4"/>
    <dgm:cxn modelId="{874ABE49-0D57-0B49-8338-30BDB8873682}" type="presParOf" srcId="{BF58F32F-FC44-A648-9368-658479FEAB4A}" destId="{7304D47C-3A77-9946-954F-64BAD888F7E3}" srcOrd="0" destOrd="0" presId="urn:microsoft.com/office/officeart/2005/8/layout/process4"/>
    <dgm:cxn modelId="{51BFA353-2743-3A44-9849-3BEA97CDCBA7}" type="presParOf" srcId="{BF58F32F-FC44-A648-9368-658479FEAB4A}" destId="{4424B8F7-1944-A44E-A87B-42380DEA8A16}" srcOrd="1" destOrd="0" presId="urn:microsoft.com/office/officeart/2005/8/layout/process4"/>
    <dgm:cxn modelId="{E723F1CE-8BCE-4645-A06C-454B596781E9}" type="presParOf" srcId="{BF58F32F-FC44-A648-9368-658479FEAB4A}" destId="{386724B5-DCE1-DA42-8C3C-E7B4F2C0B36A}" srcOrd="2" destOrd="0" presId="urn:microsoft.com/office/officeart/2005/8/layout/process4"/>
    <dgm:cxn modelId="{8F65DF78-0DFB-B447-897E-2844F39FC3A8}" type="presParOf" srcId="{BF58F32F-FC44-A648-9368-658479FEAB4A}" destId="{3A6D895E-FEB3-454B-A41F-E9AACC500C74}" srcOrd="3" destOrd="0" presId="urn:microsoft.com/office/officeart/2005/8/layout/process4"/>
    <dgm:cxn modelId="{DCB7F642-36EA-6C47-9FAE-561082FD9092}" type="presParOf" srcId="{BB5CFB38-17D4-8B4A-BC85-4EA4D454F8A4}" destId="{86B915B5-8E48-3647-AE02-5ADE1FB06F50}" srcOrd="1" destOrd="0" presId="urn:microsoft.com/office/officeart/2005/8/layout/process4"/>
    <dgm:cxn modelId="{98D65D25-22F9-6242-8D47-94FB6C2E2344}" type="presParOf" srcId="{BB5CFB38-17D4-8B4A-BC85-4EA4D454F8A4}" destId="{53E5D410-70B0-C744-BC14-38FBFEA7C216}" srcOrd="2" destOrd="0" presId="urn:microsoft.com/office/officeart/2005/8/layout/process4"/>
    <dgm:cxn modelId="{406975D4-B856-D24A-AA1D-8F544ED3F48C}" type="presParOf" srcId="{53E5D410-70B0-C744-BC14-38FBFEA7C216}" destId="{5730E302-FFA3-E045-983D-EEBA29ADEC5C}" srcOrd="0" destOrd="0" presId="urn:microsoft.com/office/officeart/2005/8/layout/process4"/>
    <dgm:cxn modelId="{CB8FC935-85EC-FB47-BF91-2CFA6247ADF8}" type="presParOf" srcId="{BB5CFB38-17D4-8B4A-BC85-4EA4D454F8A4}" destId="{BE48A5C9-CBA8-1B40-969E-217A70B7629B}" srcOrd="3" destOrd="0" presId="urn:microsoft.com/office/officeart/2005/8/layout/process4"/>
    <dgm:cxn modelId="{BC012D3C-AA83-4647-8FBE-0CA783902FBD}" type="presParOf" srcId="{BB5CFB38-17D4-8B4A-BC85-4EA4D454F8A4}" destId="{3727DCAF-014C-B341-A738-8BCB5C776533}" srcOrd="4" destOrd="0" presId="urn:microsoft.com/office/officeart/2005/8/layout/process4"/>
    <dgm:cxn modelId="{D5C16AD1-9F8B-134D-8A88-06365BC028A2}" type="presParOf" srcId="{3727DCAF-014C-B341-A738-8BCB5C776533}" destId="{6FB9CA05-A40C-304A-ACD0-3A09CA639CC6}" srcOrd="0" destOrd="0" presId="urn:microsoft.com/office/officeart/2005/8/layout/process4"/>
    <dgm:cxn modelId="{D728329D-CB8B-C344-B3BE-132EC83C0A19}" type="presParOf" srcId="{BB5CFB38-17D4-8B4A-BC85-4EA4D454F8A4}" destId="{9809975F-ACA0-9E4A-9862-1C889D86B42A}" srcOrd="5" destOrd="0" presId="urn:microsoft.com/office/officeart/2005/8/layout/process4"/>
    <dgm:cxn modelId="{621871AE-EAF4-1B4A-B47E-61BC1F04648F}" type="presParOf" srcId="{BB5CFB38-17D4-8B4A-BC85-4EA4D454F8A4}" destId="{760B4B8B-3870-714A-BE47-B2A839D85684}" srcOrd="6" destOrd="0" presId="urn:microsoft.com/office/officeart/2005/8/layout/process4"/>
    <dgm:cxn modelId="{23DF8F9D-6AC5-AC48-8BEC-8570A2EADF71}" type="presParOf" srcId="{760B4B8B-3870-714A-BE47-B2A839D85684}" destId="{0F28A190-D787-6247-B5BC-83DFAFF4A3D3}" srcOrd="0" destOrd="0" presId="urn:microsoft.com/office/officeart/2005/8/layout/process4"/>
    <dgm:cxn modelId="{304B5272-0F8E-4B44-899F-090154D7E868}" type="presParOf" srcId="{760B4B8B-3870-714A-BE47-B2A839D85684}" destId="{8DCA2431-9ACE-4644-84B0-B92FD52D7DE4}" srcOrd="1" destOrd="0" presId="urn:microsoft.com/office/officeart/2005/8/layout/process4"/>
    <dgm:cxn modelId="{718177BA-AB19-4B4C-8663-DE51A5F55BAC}" type="presParOf" srcId="{760B4B8B-3870-714A-BE47-B2A839D85684}" destId="{331F87B5-AD01-8D44-9F3E-9871558D3D2F}" srcOrd="2" destOrd="0" presId="urn:microsoft.com/office/officeart/2005/8/layout/process4"/>
    <dgm:cxn modelId="{5D1047F1-5957-9E43-923F-AF00ADD6BFE0}" type="presParOf" srcId="{331F87B5-AD01-8D44-9F3E-9871558D3D2F}" destId="{C3C5205D-2814-5E43-89D6-B354A05259DF}" srcOrd="0" destOrd="0" presId="urn:microsoft.com/office/officeart/2005/8/layout/process4"/>
    <dgm:cxn modelId="{77CD0851-4884-0F42-92AE-7D9C9BB8CA30}" type="presParOf" srcId="{331F87B5-AD01-8D44-9F3E-9871558D3D2F}" destId="{0F9C9C85-1190-464C-BDC4-8A8E830FB65C}"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CDC158-B3B6-4C54-96EE-76043239E2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7C6B120-D939-4A4C-AD59-826FF7781354}">
      <dgm:prSet/>
      <dgm:spPr/>
      <dgm:t>
        <a:bodyPr/>
        <a:lstStyle/>
        <a:p>
          <a:r>
            <a:rPr lang="en-US"/>
            <a:t>Noise: random error or variance in a measured variable</a:t>
          </a:r>
        </a:p>
      </dgm:t>
    </dgm:pt>
    <dgm:pt modelId="{564204F6-C8CA-49A9-BA6C-4C37BD8F2095}" type="parTrans" cxnId="{2CC0DB8F-7A81-49C0-91E9-0EC27205E4CB}">
      <dgm:prSet/>
      <dgm:spPr/>
      <dgm:t>
        <a:bodyPr/>
        <a:lstStyle/>
        <a:p>
          <a:endParaRPr lang="en-US"/>
        </a:p>
      </dgm:t>
    </dgm:pt>
    <dgm:pt modelId="{B01E4D88-6D72-48AB-9DFF-AE4C34769BDF}" type="sibTrans" cxnId="{2CC0DB8F-7A81-49C0-91E9-0EC27205E4CB}">
      <dgm:prSet/>
      <dgm:spPr/>
      <dgm:t>
        <a:bodyPr/>
        <a:lstStyle/>
        <a:p>
          <a:endParaRPr lang="en-US"/>
        </a:p>
      </dgm:t>
    </dgm:pt>
    <dgm:pt modelId="{EE9C8C88-6627-43CB-8092-E7B4A1B84B70}">
      <dgm:prSet/>
      <dgm:spPr/>
      <dgm:t>
        <a:bodyPr/>
        <a:lstStyle/>
        <a:p>
          <a:r>
            <a:rPr lang="en-US"/>
            <a:t>Incorrect attribute values may be due to</a:t>
          </a:r>
        </a:p>
      </dgm:t>
    </dgm:pt>
    <dgm:pt modelId="{F3054785-7157-4EBD-AF7B-BDAC20CB37EA}" type="parTrans" cxnId="{5F7C5D83-F081-43B5-9187-BB7751C78CF5}">
      <dgm:prSet/>
      <dgm:spPr/>
      <dgm:t>
        <a:bodyPr/>
        <a:lstStyle/>
        <a:p>
          <a:endParaRPr lang="en-US"/>
        </a:p>
      </dgm:t>
    </dgm:pt>
    <dgm:pt modelId="{29348CF8-174D-47D1-B90D-6A4DCC125A48}" type="sibTrans" cxnId="{5F7C5D83-F081-43B5-9187-BB7751C78CF5}">
      <dgm:prSet/>
      <dgm:spPr/>
      <dgm:t>
        <a:bodyPr/>
        <a:lstStyle/>
        <a:p>
          <a:endParaRPr lang="en-US"/>
        </a:p>
      </dgm:t>
    </dgm:pt>
    <dgm:pt modelId="{FB89415C-C56E-4953-A3CA-BC66B7B94AED}">
      <dgm:prSet/>
      <dgm:spPr/>
      <dgm:t>
        <a:bodyPr/>
        <a:lstStyle/>
        <a:p>
          <a:r>
            <a:rPr lang="en-US"/>
            <a:t>faulty data collection instruments</a:t>
          </a:r>
        </a:p>
      </dgm:t>
    </dgm:pt>
    <dgm:pt modelId="{777C682E-8AD1-4FA3-BFD4-3E347618715A}" type="parTrans" cxnId="{E1CF3EA3-DA50-4329-96D1-495F5BE5A5CD}">
      <dgm:prSet/>
      <dgm:spPr/>
      <dgm:t>
        <a:bodyPr/>
        <a:lstStyle/>
        <a:p>
          <a:endParaRPr lang="en-US"/>
        </a:p>
      </dgm:t>
    </dgm:pt>
    <dgm:pt modelId="{CA57195F-D17F-4655-B2F7-58A0B9AC8F16}" type="sibTrans" cxnId="{E1CF3EA3-DA50-4329-96D1-495F5BE5A5CD}">
      <dgm:prSet/>
      <dgm:spPr/>
      <dgm:t>
        <a:bodyPr/>
        <a:lstStyle/>
        <a:p>
          <a:endParaRPr lang="en-US"/>
        </a:p>
      </dgm:t>
    </dgm:pt>
    <dgm:pt modelId="{1F4AE9DB-0C0F-45E3-BCB5-8AFB9ABF7243}">
      <dgm:prSet/>
      <dgm:spPr/>
      <dgm:t>
        <a:bodyPr/>
        <a:lstStyle/>
        <a:p>
          <a:r>
            <a:rPr lang="en-US"/>
            <a:t>data entry problems</a:t>
          </a:r>
        </a:p>
      </dgm:t>
    </dgm:pt>
    <dgm:pt modelId="{F0527483-49DE-46AF-88DA-58774085A91A}" type="parTrans" cxnId="{AE7DE7BE-7B33-48DB-8CBA-9C656750CA64}">
      <dgm:prSet/>
      <dgm:spPr/>
      <dgm:t>
        <a:bodyPr/>
        <a:lstStyle/>
        <a:p>
          <a:endParaRPr lang="en-US"/>
        </a:p>
      </dgm:t>
    </dgm:pt>
    <dgm:pt modelId="{6D3CE778-51CF-4B8C-BF76-17D22206310F}" type="sibTrans" cxnId="{AE7DE7BE-7B33-48DB-8CBA-9C656750CA64}">
      <dgm:prSet/>
      <dgm:spPr/>
      <dgm:t>
        <a:bodyPr/>
        <a:lstStyle/>
        <a:p>
          <a:endParaRPr lang="en-US"/>
        </a:p>
      </dgm:t>
    </dgm:pt>
    <dgm:pt modelId="{E8D3F673-BD7A-4C35-8951-069EB9F26B6A}">
      <dgm:prSet/>
      <dgm:spPr/>
      <dgm:t>
        <a:bodyPr/>
        <a:lstStyle/>
        <a:p>
          <a:r>
            <a:rPr lang="en-US"/>
            <a:t>data transmission problems</a:t>
          </a:r>
        </a:p>
      </dgm:t>
    </dgm:pt>
    <dgm:pt modelId="{1566BF94-A4D5-427A-B72D-27F2646B191F}" type="parTrans" cxnId="{64FCB994-4CD9-4854-86E3-2E80D38633C5}">
      <dgm:prSet/>
      <dgm:spPr/>
      <dgm:t>
        <a:bodyPr/>
        <a:lstStyle/>
        <a:p>
          <a:endParaRPr lang="en-US"/>
        </a:p>
      </dgm:t>
    </dgm:pt>
    <dgm:pt modelId="{97C4B109-A3C9-446F-A8D1-69C90D4EF6B8}" type="sibTrans" cxnId="{64FCB994-4CD9-4854-86E3-2E80D38633C5}">
      <dgm:prSet/>
      <dgm:spPr/>
      <dgm:t>
        <a:bodyPr/>
        <a:lstStyle/>
        <a:p>
          <a:endParaRPr lang="en-US"/>
        </a:p>
      </dgm:t>
    </dgm:pt>
    <dgm:pt modelId="{7A7E4A73-3F6A-4DF9-AF7D-0D1B24A71776}">
      <dgm:prSet/>
      <dgm:spPr/>
      <dgm:t>
        <a:bodyPr/>
        <a:lstStyle/>
        <a:p>
          <a:r>
            <a:rPr lang="en-US"/>
            <a:t>technology limitation</a:t>
          </a:r>
        </a:p>
      </dgm:t>
    </dgm:pt>
    <dgm:pt modelId="{AE438266-5C37-414E-8F6A-550A23E15825}" type="parTrans" cxnId="{AE486890-3B87-4867-8EC2-6069FC0C1FBC}">
      <dgm:prSet/>
      <dgm:spPr/>
      <dgm:t>
        <a:bodyPr/>
        <a:lstStyle/>
        <a:p>
          <a:endParaRPr lang="en-US"/>
        </a:p>
      </dgm:t>
    </dgm:pt>
    <dgm:pt modelId="{E5862C1D-D6DD-4607-B95D-42BE84E7919F}" type="sibTrans" cxnId="{AE486890-3B87-4867-8EC2-6069FC0C1FBC}">
      <dgm:prSet/>
      <dgm:spPr/>
      <dgm:t>
        <a:bodyPr/>
        <a:lstStyle/>
        <a:p>
          <a:endParaRPr lang="en-US"/>
        </a:p>
      </dgm:t>
    </dgm:pt>
    <dgm:pt modelId="{DA84F73F-44B2-433E-82A7-4654A3E8DCCA}">
      <dgm:prSet/>
      <dgm:spPr/>
      <dgm:t>
        <a:bodyPr/>
        <a:lstStyle/>
        <a:p>
          <a:r>
            <a:rPr lang="en-US"/>
            <a:t>inconsistency in naming convention </a:t>
          </a:r>
        </a:p>
      </dgm:t>
    </dgm:pt>
    <dgm:pt modelId="{4F24B85A-0CE3-4A8F-8475-4CAB073615A0}" type="parTrans" cxnId="{BA1FD271-FC38-4EC4-832A-76E831D0B44A}">
      <dgm:prSet/>
      <dgm:spPr/>
      <dgm:t>
        <a:bodyPr/>
        <a:lstStyle/>
        <a:p>
          <a:endParaRPr lang="en-US"/>
        </a:p>
      </dgm:t>
    </dgm:pt>
    <dgm:pt modelId="{0AD864AF-7E50-4B0C-8D88-1F74D4E6DD67}" type="sibTrans" cxnId="{BA1FD271-FC38-4EC4-832A-76E831D0B44A}">
      <dgm:prSet/>
      <dgm:spPr/>
      <dgm:t>
        <a:bodyPr/>
        <a:lstStyle/>
        <a:p>
          <a:endParaRPr lang="en-US"/>
        </a:p>
      </dgm:t>
    </dgm:pt>
    <dgm:pt modelId="{35A1DED4-3F54-4027-9A81-6DAA6AF07DFA}">
      <dgm:prSet/>
      <dgm:spPr/>
      <dgm:t>
        <a:bodyPr/>
        <a:lstStyle/>
        <a:p>
          <a:r>
            <a:rPr lang="en-US"/>
            <a:t>Other data problems which require data cleaning</a:t>
          </a:r>
        </a:p>
      </dgm:t>
    </dgm:pt>
    <dgm:pt modelId="{C9113EE4-CA5E-446E-B6B8-89B404A30925}" type="parTrans" cxnId="{9E5BB2F9-20D0-40A2-A248-E28CA25355CD}">
      <dgm:prSet/>
      <dgm:spPr/>
      <dgm:t>
        <a:bodyPr/>
        <a:lstStyle/>
        <a:p>
          <a:endParaRPr lang="en-US"/>
        </a:p>
      </dgm:t>
    </dgm:pt>
    <dgm:pt modelId="{D48345DA-4C64-40EF-8C88-D48FD8084F1B}" type="sibTrans" cxnId="{9E5BB2F9-20D0-40A2-A248-E28CA25355CD}">
      <dgm:prSet/>
      <dgm:spPr/>
      <dgm:t>
        <a:bodyPr/>
        <a:lstStyle/>
        <a:p>
          <a:endParaRPr lang="en-US"/>
        </a:p>
      </dgm:t>
    </dgm:pt>
    <dgm:pt modelId="{B6BE9764-65BE-4A2E-82E9-88DC803A93DB}">
      <dgm:prSet/>
      <dgm:spPr/>
      <dgm:t>
        <a:bodyPr/>
        <a:lstStyle/>
        <a:p>
          <a:r>
            <a:rPr lang="en-US"/>
            <a:t>duplicate records</a:t>
          </a:r>
        </a:p>
      </dgm:t>
    </dgm:pt>
    <dgm:pt modelId="{CAF3D1CB-B256-4C08-86ED-873AE521623E}" type="parTrans" cxnId="{5461F668-28D8-4FB4-A629-9E9D354F127F}">
      <dgm:prSet/>
      <dgm:spPr/>
      <dgm:t>
        <a:bodyPr/>
        <a:lstStyle/>
        <a:p>
          <a:endParaRPr lang="en-US"/>
        </a:p>
      </dgm:t>
    </dgm:pt>
    <dgm:pt modelId="{6C9634CD-DEA1-41A2-A8AB-BDD5E70C940B}" type="sibTrans" cxnId="{5461F668-28D8-4FB4-A629-9E9D354F127F}">
      <dgm:prSet/>
      <dgm:spPr/>
      <dgm:t>
        <a:bodyPr/>
        <a:lstStyle/>
        <a:p>
          <a:endParaRPr lang="en-US"/>
        </a:p>
      </dgm:t>
    </dgm:pt>
    <dgm:pt modelId="{6A57EAB7-C8E5-4E52-89CD-56C1A1AF43B7}">
      <dgm:prSet/>
      <dgm:spPr/>
      <dgm:t>
        <a:bodyPr/>
        <a:lstStyle/>
        <a:p>
          <a:r>
            <a:rPr lang="en-US"/>
            <a:t>incomplete data</a:t>
          </a:r>
        </a:p>
      </dgm:t>
    </dgm:pt>
    <dgm:pt modelId="{9C2C0D3F-522D-4237-9E21-97D2EB6745FC}" type="parTrans" cxnId="{257D7498-8F43-4E52-ACCB-534F9D17F310}">
      <dgm:prSet/>
      <dgm:spPr/>
      <dgm:t>
        <a:bodyPr/>
        <a:lstStyle/>
        <a:p>
          <a:endParaRPr lang="en-US"/>
        </a:p>
      </dgm:t>
    </dgm:pt>
    <dgm:pt modelId="{780AC9A7-1722-4C51-B8F4-BC70C0F6C646}" type="sibTrans" cxnId="{257D7498-8F43-4E52-ACCB-534F9D17F310}">
      <dgm:prSet/>
      <dgm:spPr/>
      <dgm:t>
        <a:bodyPr/>
        <a:lstStyle/>
        <a:p>
          <a:endParaRPr lang="en-US"/>
        </a:p>
      </dgm:t>
    </dgm:pt>
    <dgm:pt modelId="{58CD8D56-9D0E-4084-8A9C-5ABAEDFD8012}">
      <dgm:prSet/>
      <dgm:spPr/>
      <dgm:t>
        <a:bodyPr/>
        <a:lstStyle/>
        <a:p>
          <a:r>
            <a:rPr lang="en-US"/>
            <a:t>inconsistent data</a:t>
          </a:r>
        </a:p>
      </dgm:t>
    </dgm:pt>
    <dgm:pt modelId="{2572EED8-4C66-447D-A8A6-D04503C6E6B5}" type="parTrans" cxnId="{5C3C528B-145C-4FD2-966E-CE760A817F2B}">
      <dgm:prSet/>
      <dgm:spPr/>
      <dgm:t>
        <a:bodyPr/>
        <a:lstStyle/>
        <a:p>
          <a:endParaRPr lang="en-US"/>
        </a:p>
      </dgm:t>
    </dgm:pt>
    <dgm:pt modelId="{A6054BBA-D708-435E-AAB7-3D9287300BD5}" type="sibTrans" cxnId="{5C3C528B-145C-4FD2-966E-CE760A817F2B}">
      <dgm:prSet/>
      <dgm:spPr/>
      <dgm:t>
        <a:bodyPr/>
        <a:lstStyle/>
        <a:p>
          <a:endParaRPr lang="en-US"/>
        </a:p>
      </dgm:t>
    </dgm:pt>
    <dgm:pt modelId="{C5810881-3C28-9448-8C86-8AF4C22DC970}" type="pres">
      <dgm:prSet presAssocID="{58CDC158-B3B6-4C54-96EE-76043239E23F}" presName="linear" presStyleCnt="0">
        <dgm:presLayoutVars>
          <dgm:animLvl val="lvl"/>
          <dgm:resizeHandles val="exact"/>
        </dgm:presLayoutVars>
      </dgm:prSet>
      <dgm:spPr/>
    </dgm:pt>
    <dgm:pt modelId="{9D14FF9D-16DF-FD40-B390-E922EB8A7717}" type="pres">
      <dgm:prSet presAssocID="{97C6B120-D939-4A4C-AD59-826FF7781354}" presName="parentText" presStyleLbl="node1" presStyleIdx="0" presStyleCnt="3">
        <dgm:presLayoutVars>
          <dgm:chMax val="0"/>
          <dgm:bulletEnabled val="1"/>
        </dgm:presLayoutVars>
      </dgm:prSet>
      <dgm:spPr/>
    </dgm:pt>
    <dgm:pt modelId="{3500C144-CD2A-2848-B946-85887E8619A5}" type="pres">
      <dgm:prSet presAssocID="{B01E4D88-6D72-48AB-9DFF-AE4C34769BDF}" presName="spacer" presStyleCnt="0"/>
      <dgm:spPr/>
    </dgm:pt>
    <dgm:pt modelId="{4C5C186C-BA39-0940-881A-952100CF2DE0}" type="pres">
      <dgm:prSet presAssocID="{EE9C8C88-6627-43CB-8092-E7B4A1B84B70}" presName="parentText" presStyleLbl="node1" presStyleIdx="1" presStyleCnt="3">
        <dgm:presLayoutVars>
          <dgm:chMax val="0"/>
          <dgm:bulletEnabled val="1"/>
        </dgm:presLayoutVars>
      </dgm:prSet>
      <dgm:spPr/>
    </dgm:pt>
    <dgm:pt modelId="{50D92FA4-3435-7F4F-B0DD-3159D43A1B6A}" type="pres">
      <dgm:prSet presAssocID="{EE9C8C88-6627-43CB-8092-E7B4A1B84B70}" presName="childText" presStyleLbl="revTx" presStyleIdx="0" presStyleCnt="2">
        <dgm:presLayoutVars>
          <dgm:bulletEnabled val="1"/>
        </dgm:presLayoutVars>
      </dgm:prSet>
      <dgm:spPr/>
    </dgm:pt>
    <dgm:pt modelId="{1FAE13F6-8354-624B-867C-1EE2CB09EB28}" type="pres">
      <dgm:prSet presAssocID="{35A1DED4-3F54-4027-9A81-6DAA6AF07DFA}" presName="parentText" presStyleLbl="node1" presStyleIdx="2" presStyleCnt="3">
        <dgm:presLayoutVars>
          <dgm:chMax val="0"/>
          <dgm:bulletEnabled val="1"/>
        </dgm:presLayoutVars>
      </dgm:prSet>
      <dgm:spPr/>
    </dgm:pt>
    <dgm:pt modelId="{1AD75DEB-06B1-DF49-A101-75990D7ED3B9}" type="pres">
      <dgm:prSet presAssocID="{35A1DED4-3F54-4027-9A81-6DAA6AF07DFA}" presName="childText" presStyleLbl="revTx" presStyleIdx="1" presStyleCnt="2">
        <dgm:presLayoutVars>
          <dgm:bulletEnabled val="1"/>
        </dgm:presLayoutVars>
      </dgm:prSet>
      <dgm:spPr/>
    </dgm:pt>
  </dgm:ptLst>
  <dgm:cxnLst>
    <dgm:cxn modelId="{6A3A1F12-5E02-064A-B4C2-FB915E6F6BDC}" type="presOf" srcId="{EE9C8C88-6627-43CB-8092-E7B4A1B84B70}" destId="{4C5C186C-BA39-0940-881A-952100CF2DE0}" srcOrd="0" destOrd="0" presId="urn:microsoft.com/office/officeart/2005/8/layout/vList2"/>
    <dgm:cxn modelId="{49AE111B-0067-9D47-B496-19BB9E56A960}" type="presOf" srcId="{FB89415C-C56E-4953-A3CA-BC66B7B94AED}" destId="{50D92FA4-3435-7F4F-B0DD-3159D43A1B6A}" srcOrd="0" destOrd="0" presId="urn:microsoft.com/office/officeart/2005/8/layout/vList2"/>
    <dgm:cxn modelId="{0C40A030-B78C-F042-8319-5AD77CB0A25D}" type="presOf" srcId="{58CD8D56-9D0E-4084-8A9C-5ABAEDFD8012}" destId="{1AD75DEB-06B1-DF49-A101-75990D7ED3B9}" srcOrd="0" destOrd="2" presId="urn:microsoft.com/office/officeart/2005/8/layout/vList2"/>
    <dgm:cxn modelId="{C334913F-A767-F74C-9C55-BDB237F2FD83}" type="presOf" srcId="{B6BE9764-65BE-4A2E-82E9-88DC803A93DB}" destId="{1AD75DEB-06B1-DF49-A101-75990D7ED3B9}" srcOrd="0" destOrd="0" presId="urn:microsoft.com/office/officeart/2005/8/layout/vList2"/>
    <dgm:cxn modelId="{B832D448-AC89-0741-948C-D22CD59EC784}" type="presOf" srcId="{1F4AE9DB-0C0F-45E3-BCB5-8AFB9ABF7243}" destId="{50D92FA4-3435-7F4F-B0DD-3159D43A1B6A}" srcOrd="0" destOrd="1" presId="urn:microsoft.com/office/officeart/2005/8/layout/vList2"/>
    <dgm:cxn modelId="{839BEE54-80E9-1C4A-A0E8-C70B289EECA5}" type="presOf" srcId="{35A1DED4-3F54-4027-9A81-6DAA6AF07DFA}" destId="{1FAE13F6-8354-624B-867C-1EE2CB09EB28}" srcOrd="0" destOrd="0" presId="urn:microsoft.com/office/officeart/2005/8/layout/vList2"/>
    <dgm:cxn modelId="{5461F668-28D8-4FB4-A629-9E9D354F127F}" srcId="{35A1DED4-3F54-4027-9A81-6DAA6AF07DFA}" destId="{B6BE9764-65BE-4A2E-82E9-88DC803A93DB}" srcOrd="0" destOrd="0" parTransId="{CAF3D1CB-B256-4C08-86ED-873AE521623E}" sibTransId="{6C9634CD-DEA1-41A2-A8AB-BDD5E70C940B}"/>
    <dgm:cxn modelId="{1788DA6E-F7C8-E244-BF9A-2E4DB8DAD3A1}" type="presOf" srcId="{E8D3F673-BD7A-4C35-8951-069EB9F26B6A}" destId="{50D92FA4-3435-7F4F-B0DD-3159D43A1B6A}" srcOrd="0" destOrd="2" presId="urn:microsoft.com/office/officeart/2005/8/layout/vList2"/>
    <dgm:cxn modelId="{5DC17B70-D052-884B-95C9-67C9D877716C}" type="presOf" srcId="{7A7E4A73-3F6A-4DF9-AF7D-0D1B24A71776}" destId="{50D92FA4-3435-7F4F-B0DD-3159D43A1B6A}" srcOrd="0" destOrd="3" presId="urn:microsoft.com/office/officeart/2005/8/layout/vList2"/>
    <dgm:cxn modelId="{BA1FD271-FC38-4EC4-832A-76E831D0B44A}" srcId="{EE9C8C88-6627-43CB-8092-E7B4A1B84B70}" destId="{DA84F73F-44B2-433E-82A7-4654A3E8DCCA}" srcOrd="4" destOrd="0" parTransId="{4F24B85A-0CE3-4A8F-8475-4CAB073615A0}" sibTransId="{0AD864AF-7E50-4B0C-8D88-1F74D4E6DD67}"/>
    <dgm:cxn modelId="{CEA8C878-AE74-0D43-9833-6FE2AC6CD7FC}" type="presOf" srcId="{97C6B120-D939-4A4C-AD59-826FF7781354}" destId="{9D14FF9D-16DF-FD40-B390-E922EB8A7717}" srcOrd="0" destOrd="0" presId="urn:microsoft.com/office/officeart/2005/8/layout/vList2"/>
    <dgm:cxn modelId="{3EF0D87F-7698-B942-AAD4-53F9F9EA439B}" type="presOf" srcId="{58CDC158-B3B6-4C54-96EE-76043239E23F}" destId="{C5810881-3C28-9448-8C86-8AF4C22DC970}" srcOrd="0" destOrd="0" presId="urn:microsoft.com/office/officeart/2005/8/layout/vList2"/>
    <dgm:cxn modelId="{5F7C5D83-F081-43B5-9187-BB7751C78CF5}" srcId="{58CDC158-B3B6-4C54-96EE-76043239E23F}" destId="{EE9C8C88-6627-43CB-8092-E7B4A1B84B70}" srcOrd="1" destOrd="0" parTransId="{F3054785-7157-4EBD-AF7B-BDAC20CB37EA}" sibTransId="{29348CF8-174D-47D1-B90D-6A4DCC125A48}"/>
    <dgm:cxn modelId="{5C3C528B-145C-4FD2-966E-CE760A817F2B}" srcId="{35A1DED4-3F54-4027-9A81-6DAA6AF07DFA}" destId="{58CD8D56-9D0E-4084-8A9C-5ABAEDFD8012}" srcOrd="2" destOrd="0" parTransId="{2572EED8-4C66-447D-A8A6-D04503C6E6B5}" sibTransId="{A6054BBA-D708-435E-AAB7-3D9287300BD5}"/>
    <dgm:cxn modelId="{2CC0DB8F-7A81-49C0-91E9-0EC27205E4CB}" srcId="{58CDC158-B3B6-4C54-96EE-76043239E23F}" destId="{97C6B120-D939-4A4C-AD59-826FF7781354}" srcOrd="0" destOrd="0" parTransId="{564204F6-C8CA-49A9-BA6C-4C37BD8F2095}" sibTransId="{B01E4D88-6D72-48AB-9DFF-AE4C34769BDF}"/>
    <dgm:cxn modelId="{AE486890-3B87-4867-8EC2-6069FC0C1FBC}" srcId="{EE9C8C88-6627-43CB-8092-E7B4A1B84B70}" destId="{7A7E4A73-3F6A-4DF9-AF7D-0D1B24A71776}" srcOrd="3" destOrd="0" parTransId="{AE438266-5C37-414E-8F6A-550A23E15825}" sibTransId="{E5862C1D-D6DD-4607-B95D-42BE84E7919F}"/>
    <dgm:cxn modelId="{64FCB994-4CD9-4854-86E3-2E80D38633C5}" srcId="{EE9C8C88-6627-43CB-8092-E7B4A1B84B70}" destId="{E8D3F673-BD7A-4C35-8951-069EB9F26B6A}" srcOrd="2" destOrd="0" parTransId="{1566BF94-A4D5-427A-B72D-27F2646B191F}" sibTransId="{97C4B109-A3C9-446F-A8D1-69C90D4EF6B8}"/>
    <dgm:cxn modelId="{257D7498-8F43-4E52-ACCB-534F9D17F310}" srcId="{35A1DED4-3F54-4027-9A81-6DAA6AF07DFA}" destId="{6A57EAB7-C8E5-4E52-89CD-56C1A1AF43B7}" srcOrd="1" destOrd="0" parTransId="{9C2C0D3F-522D-4237-9E21-97D2EB6745FC}" sibTransId="{780AC9A7-1722-4C51-B8F4-BC70C0F6C646}"/>
    <dgm:cxn modelId="{E1CF3EA3-DA50-4329-96D1-495F5BE5A5CD}" srcId="{EE9C8C88-6627-43CB-8092-E7B4A1B84B70}" destId="{FB89415C-C56E-4953-A3CA-BC66B7B94AED}" srcOrd="0" destOrd="0" parTransId="{777C682E-8AD1-4FA3-BFD4-3E347618715A}" sibTransId="{CA57195F-D17F-4655-B2F7-58A0B9AC8F16}"/>
    <dgm:cxn modelId="{AE7DE7BE-7B33-48DB-8CBA-9C656750CA64}" srcId="{EE9C8C88-6627-43CB-8092-E7B4A1B84B70}" destId="{1F4AE9DB-0C0F-45E3-BCB5-8AFB9ABF7243}" srcOrd="1" destOrd="0" parTransId="{F0527483-49DE-46AF-88DA-58774085A91A}" sibTransId="{6D3CE778-51CF-4B8C-BF76-17D22206310F}"/>
    <dgm:cxn modelId="{E51700F7-4BAF-0E40-8768-7C11DADAC816}" type="presOf" srcId="{6A57EAB7-C8E5-4E52-89CD-56C1A1AF43B7}" destId="{1AD75DEB-06B1-DF49-A101-75990D7ED3B9}" srcOrd="0" destOrd="1" presId="urn:microsoft.com/office/officeart/2005/8/layout/vList2"/>
    <dgm:cxn modelId="{9E5BB2F9-20D0-40A2-A248-E28CA25355CD}" srcId="{58CDC158-B3B6-4C54-96EE-76043239E23F}" destId="{35A1DED4-3F54-4027-9A81-6DAA6AF07DFA}" srcOrd="2" destOrd="0" parTransId="{C9113EE4-CA5E-446E-B6B8-89B404A30925}" sibTransId="{D48345DA-4C64-40EF-8C88-D48FD8084F1B}"/>
    <dgm:cxn modelId="{67842AFD-5E7C-634E-A4A8-139BD6DB1E96}" type="presOf" srcId="{DA84F73F-44B2-433E-82A7-4654A3E8DCCA}" destId="{50D92FA4-3435-7F4F-B0DD-3159D43A1B6A}" srcOrd="0" destOrd="4" presId="urn:microsoft.com/office/officeart/2005/8/layout/vList2"/>
    <dgm:cxn modelId="{C45F3E70-AA38-5D4B-A59D-A04D07353D4A}" type="presParOf" srcId="{C5810881-3C28-9448-8C86-8AF4C22DC970}" destId="{9D14FF9D-16DF-FD40-B390-E922EB8A7717}" srcOrd="0" destOrd="0" presId="urn:microsoft.com/office/officeart/2005/8/layout/vList2"/>
    <dgm:cxn modelId="{3EE09B00-A4D0-BF42-BB91-36338B691538}" type="presParOf" srcId="{C5810881-3C28-9448-8C86-8AF4C22DC970}" destId="{3500C144-CD2A-2848-B946-85887E8619A5}" srcOrd="1" destOrd="0" presId="urn:microsoft.com/office/officeart/2005/8/layout/vList2"/>
    <dgm:cxn modelId="{17971691-CBB5-9E42-9176-9DC84594F017}" type="presParOf" srcId="{C5810881-3C28-9448-8C86-8AF4C22DC970}" destId="{4C5C186C-BA39-0940-881A-952100CF2DE0}" srcOrd="2" destOrd="0" presId="urn:microsoft.com/office/officeart/2005/8/layout/vList2"/>
    <dgm:cxn modelId="{9DF501B3-2B86-6045-9A61-3C5570BC7524}" type="presParOf" srcId="{C5810881-3C28-9448-8C86-8AF4C22DC970}" destId="{50D92FA4-3435-7F4F-B0DD-3159D43A1B6A}" srcOrd="3" destOrd="0" presId="urn:microsoft.com/office/officeart/2005/8/layout/vList2"/>
    <dgm:cxn modelId="{607AA288-13E9-CE4C-9B8F-2B8031D73B6E}" type="presParOf" srcId="{C5810881-3C28-9448-8C86-8AF4C22DC970}" destId="{1FAE13F6-8354-624B-867C-1EE2CB09EB28}" srcOrd="4" destOrd="0" presId="urn:microsoft.com/office/officeart/2005/8/layout/vList2"/>
    <dgm:cxn modelId="{A7AE6F9F-5E9F-5947-9D66-50C64FC00B1D}" type="presParOf" srcId="{C5810881-3C28-9448-8C86-8AF4C22DC970}" destId="{1AD75DEB-06B1-DF49-A101-75990D7ED3B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FE0D37-8B24-4E46-8E89-71A6BB79E4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7E285B7-B727-497A-971A-BB7A20CCF863}">
      <dgm:prSet/>
      <dgm:spPr/>
      <dgm:t>
        <a:bodyPr/>
        <a:lstStyle/>
        <a:p>
          <a:r>
            <a:rPr lang="en-US"/>
            <a:t>Binning</a:t>
          </a:r>
        </a:p>
      </dgm:t>
    </dgm:pt>
    <dgm:pt modelId="{0093D2C7-CEDF-4498-B416-F4EDE1A0414E}" type="parTrans" cxnId="{F7F26DCB-EB59-4433-890E-9D58495B8C3F}">
      <dgm:prSet/>
      <dgm:spPr/>
      <dgm:t>
        <a:bodyPr/>
        <a:lstStyle/>
        <a:p>
          <a:endParaRPr lang="en-US"/>
        </a:p>
      </dgm:t>
    </dgm:pt>
    <dgm:pt modelId="{0F91782B-DFCC-4C7A-81FC-49AFEEF7F1A2}" type="sibTrans" cxnId="{F7F26DCB-EB59-4433-890E-9D58495B8C3F}">
      <dgm:prSet/>
      <dgm:spPr/>
      <dgm:t>
        <a:bodyPr/>
        <a:lstStyle/>
        <a:p>
          <a:endParaRPr lang="en-US"/>
        </a:p>
      </dgm:t>
    </dgm:pt>
    <dgm:pt modelId="{A0909429-96A1-4920-88C3-69D3B1A4888D}">
      <dgm:prSet/>
      <dgm:spPr/>
      <dgm:t>
        <a:bodyPr/>
        <a:lstStyle/>
        <a:p>
          <a:r>
            <a:rPr lang="en-US"/>
            <a:t>first sort data and partition into (equal-frequency) bins</a:t>
          </a:r>
        </a:p>
      </dgm:t>
    </dgm:pt>
    <dgm:pt modelId="{6816F157-E2B2-4865-B30A-8BEEEBCE1A1D}" type="parTrans" cxnId="{BF2E9E91-4C87-4119-A369-6ACC269E86BF}">
      <dgm:prSet/>
      <dgm:spPr/>
      <dgm:t>
        <a:bodyPr/>
        <a:lstStyle/>
        <a:p>
          <a:endParaRPr lang="en-US"/>
        </a:p>
      </dgm:t>
    </dgm:pt>
    <dgm:pt modelId="{C6DD249B-63B8-4DFF-BF7B-EB17C6AF201A}" type="sibTrans" cxnId="{BF2E9E91-4C87-4119-A369-6ACC269E86BF}">
      <dgm:prSet/>
      <dgm:spPr/>
      <dgm:t>
        <a:bodyPr/>
        <a:lstStyle/>
        <a:p>
          <a:endParaRPr lang="en-US"/>
        </a:p>
      </dgm:t>
    </dgm:pt>
    <dgm:pt modelId="{B2AAD1C3-CB64-4641-B04E-DB6581C0AED5}">
      <dgm:prSet/>
      <dgm:spPr/>
      <dgm:t>
        <a:bodyPr/>
        <a:lstStyle/>
        <a:p>
          <a:r>
            <a:rPr lang="en-US"/>
            <a:t>then one can smooth by bin means,  smooth by bin median, smooth by bin boundaries, etc.</a:t>
          </a:r>
        </a:p>
      </dgm:t>
    </dgm:pt>
    <dgm:pt modelId="{C99A4CF9-344D-4EE4-B3D8-702817969031}" type="parTrans" cxnId="{BB988E3C-256B-4640-8E3B-F83B5D225C83}">
      <dgm:prSet/>
      <dgm:spPr/>
      <dgm:t>
        <a:bodyPr/>
        <a:lstStyle/>
        <a:p>
          <a:endParaRPr lang="en-US"/>
        </a:p>
      </dgm:t>
    </dgm:pt>
    <dgm:pt modelId="{26EBAC1B-A68F-4D31-8122-BF3A682C6236}" type="sibTrans" cxnId="{BB988E3C-256B-4640-8E3B-F83B5D225C83}">
      <dgm:prSet/>
      <dgm:spPr/>
      <dgm:t>
        <a:bodyPr/>
        <a:lstStyle/>
        <a:p>
          <a:endParaRPr lang="en-US"/>
        </a:p>
      </dgm:t>
    </dgm:pt>
    <dgm:pt modelId="{623B5373-0F03-41D6-B450-6FF3A1B855E4}">
      <dgm:prSet/>
      <dgm:spPr/>
      <dgm:t>
        <a:bodyPr/>
        <a:lstStyle/>
        <a:p>
          <a:r>
            <a:rPr lang="en-US"/>
            <a:t>Regression</a:t>
          </a:r>
        </a:p>
      </dgm:t>
    </dgm:pt>
    <dgm:pt modelId="{7347F28E-8AA1-47FA-933E-4A46CD6BA1DA}" type="parTrans" cxnId="{A05BEEA3-93EB-4144-8550-F5D3DCAA6E3F}">
      <dgm:prSet/>
      <dgm:spPr/>
      <dgm:t>
        <a:bodyPr/>
        <a:lstStyle/>
        <a:p>
          <a:endParaRPr lang="en-US"/>
        </a:p>
      </dgm:t>
    </dgm:pt>
    <dgm:pt modelId="{EE2B12C8-0E07-4B15-A47D-181E8C1388A0}" type="sibTrans" cxnId="{A05BEEA3-93EB-4144-8550-F5D3DCAA6E3F}">
      <dgm:prSet/>
      <dgm:spPr/>
      <dgm:t>
        <a:bodyPr/>
        <a:lstStyle/>
        <a:p>
          <a:endParaRPr lang="en-US"/>
        </a:p>
      </dgm:t>
    </dgm:pt>
    <dgm:pt modelId="{0A854991-CC70-4E87-B5BB-C6D9ED354D08}">
      <dgm:prSet/>
      <dgm:spPr/>
      <dgm:t>
        <a:bodyPr/>
        <a:lstStyle/>
        <a:p>
          <a:r>
            <a:rPr lang="en-US"/>
            <a:t>smooth by fitting the data into regression functions</a:t>
          </a:r>
        </a:p>
      </dgm:t>
    </dgm:pt>
    <dgm:pt modelId="{D745795D-1F94-4316-9AAD-C7789F38FCF4}" type="parTrans" cxnId="{EDF6F6A8-D317-4E7B-850D-75787F40AE3F}">
      <dgm:prSet/>
      <dgm:spPr/>
      <dgm:t>
        <a:bodyPr/>
        <a:lstStyle/>
        <a:p>
          <a:endParaRPr lang="en-US"/>
        </a:p>
      </dgm:t>
    </dgm:pt>
    <dgm:pt modelId="{70232E38-EFC1-4EA9-8AC0-F99D7D02F0D8}" type="sibTrans" cxnId="{EDF6F6A8-D317-4E7B-850D-75787F40AE3F}">
      <dgm:prSet/>
      <dgm:spPr/>
      <dgm:t>
        <a:bodyPr/>
        <a:lstStyle/>
        <a:p>
          <a:endParaRPr lang="en-US"/>
        </a:p>
      </dgm:t>
    </dgm:pt>
    <dgm:pt modelId="{C58B5883-6634-40AF-911C-30DEEBFB0510}">
      <dgm:prSet/>
      <dgm:spPr/>
      <dgm:t>
        <a:bodyPr/>
        <a:lstStyle/>
        <a:p>
          <a:r>
            <a:rPr lang="en-US"/>
            <a:t>Clustering</a:t>
          </a:r>
        </a:p>
      </dgm:t>
    </dgm:pt>
    <dgm:pt modelId="{BF22352D-254B-450D-93E3-FFF6A64F9727}" type="parTrans" cxnId="{8B8AD533-B3A9-43CF-9784-1C991A095FE8}">
      <dgm:prSet/>
      <dgm:spPr/>
      <dgm:t>
        <a:bodyPr/>
        <a:lstStyle/>
        <a:p>
          <a:endParaRPr lang="en-US"/>
        </a:p>
      </dgm:t>
    </dgm:pt>
    <dgm:pt modelId="{45AB9244-81D8-4D47-9E11-2479BD9E5592}" type="sibTrans" cxnId="{8B8AD533-B3A9-43CF-9784-1C991A095FE8}">
      <dgm:prSet/>
      <dgm:spPr/>
      <dgm:t>
        <a:bodyPr/>
        <a:lstStyle/>
        <a:p>
          <a:endParaRPr lang="en-US"/>
        </a:p>
      </dgm:t>
    </dgm:pt>
    <dgm:pt modelId="{9EE3E6D5-A783-47DE-88E0-A4D7ABEA0D3D}">
      <dgm:prSet/>
      <dgm:spPr/>
      <dgm:t>
        <a:bodyPr/>
        <a:lstStyle/>
        <a:p>
          <a:r>
            <a:rPr lang="en-US"/>
            <a:t>detect and remove outliers</a:t>
          </a:r>
        </a:p>
      </dgm:t>
    </dgm:pt>
    <dgm:pt modelId="{91ED44DA-4602-4A7F-8BE3-6341DD40B04D}" type="parTrans" cxnId="{E5D02264-0610-4EEB-A1C3-F56636178EEE}">
      <dgm:prSet/>
      <dgm:spPr/>
      <dgm:t>
        <a:bodyPr/>
        <a:lstStyle/>
        <a:p>
          <a:endParaRPr lang="en-US"/>
        </a:p>
      </dgm:t>
    </dgm:pt>
    <dgm:pt modelId="{1AF91C9B-6119-4531-9AC1-D362EFC9A7DF}" type="sibTrans" cxnId="{E5D02264-0610-4EEB-A1C3-F56636178EEE}">
      <dgm:prSet/>
      <dgm:spPr/>
      <dgm:t>
        <a:bodyPr/>
        <a:lstStyle/>
        <a:p>
          <a:endParaRPr lang="en-US"/>
        </a:p>
      </dgm:t>
    </dgm:pt>
    <dgm:pt modelId="{A8466A53-02F0-41DD-9F3B-E991B8E7F6D4}">
      <dgm:prSet/>
      <dgm:spPr/>
      <dgm:t>
        <a:bodyPr/>
        <a:lstStyle/>
        <a:p>
          <a:r>
            <a:rPr lang="en-US"/>
            <a:t>Combined computer and human inspection</a:t>
          </a:r>
        </a:p>
      </dgm:t>
    </dgm:pt>
    <dgm:pt modelId="{3AFF3F10-71EE-4084-845B-CD4EAF357E4B}" type="parTrans" cxnId="{D5C28D8C-1605-44CA-AA20-240444C6B546}">
      <dgm:prSet/>
      <dgm:spPr/>
      <dgm:t>
        <a:bodyPr/>
        <a:lstStyle/>
        <a:p>
          <a:endParaRPr lang="en-US"/>
        </a:p>
      </dgm:t>
    </dgm:pt>
    <dgm:pt modelId="{9D33E9BB-CC14-4FED-824C-B2D95FD3626D}" type="sibTrans" cxnId="{D5C28D8C-1605-44CA-AA20-240444C6B546}">
      <dgm:prSet/>
      <dgm:spPr/>
      <dgm:t>
        <a:bodyPr/>
        <a:lstStyle/>
        <a:p>
          <a:endParaRPr lang="en-US"/>
        </a:p>
      </dgm:t>
    </dgm:pt>
    <dgm:pt modelId="{C71D5621-FFDF-4031-A0B3-EDEC593FB58F}">
      <dgm:prSet/>
      <dgm:spPr/>
      <dgm:t>
        <a:bodyPr/>
        <a:lstStyle/>
        <a:p>
          <a:r>
            <a:rPr lang="en-US"/>
            <a:t>detect suspicious values and check by human (e.g., deal with possible outliers)</a:t>
          </a:r>
        </a:p>
      </dgm:t>
    </dgm:pt>
    <dgm:pt modelId="{EFF07CEE-010A-40DE-A3BB-97D955E9F735}" type="parTrans" cxnId="{90055E30-C26A-4153-9E9B-EC30ED1295E2}">
      <dgm:prSet/>
      <dgm:spPr/>
      <dgm:t>
        <a:bodyPr/>
        <a:lstStyle/>
        <a:p>
          <a:endParaRPr lang="en-US"/>
        </a:p>
      </dgm:t>
    </dgm:pt>
    <dgm:pt modelId="{667631FE-B6AD-46A5-BF2F-BB288E9C797F}" type="sibTrans" cxnId="{90055E30-C26A-4153-9E9B-EC30ED1295E2}">
      <dgm:prSet/>
      <dgm:spPr/>
      <dgm:t>
        <a:bodyPr/>
        <a:lstStyle/>
        <a:p>
          <a:endParaRPr lang="en-US"/>
        </a:p>
      </dgm:t>
    </dgm:pt>
    <dgm:pt modelId="{FF87116B-B961-E148-8408-05B6F268E93F}" type="pres">
      <dgm:prSet presAssocID="{61FE0D37-8B24-4E46-8E89-71A6BB79E484}" presName="Name0" presStyleCnt="0">
        <dgm:presLayoutVars>
          <dgm:dir/>
          <dgm:animLvl val="lvl"/>
          <dgm:resizeHandles val="exact"/>
        </dgm:presLayoutVars>
      </dgm:prSet>
      <dgm:spPr/>
    </dgm:pt>
    <dgm:pt modelId="{851BBC1B-D357-E04C-B6AF-F944EDC62F92}" type="pres">
      <dgm:prSet presAssocID="{D7E285B7-B727-497A-971A-BB7A20CCF863}" presName="linNode" presStyleCnt="0"/>
      <dgm:spPr/>
    </dgm:pt>
    <dgm:pt modelId="{9E11FFC8-836F-534C-A7AA-830BB9740BE4}" type="pres">
      <dgm:prSet presAssocID="{D7E285B7-B727-497A-971A-BB7A20CCF863}" presName="parentText" presStyleLbl="node1" presStyleIdx="0" presStyleCnt="4">
        <dgm:presLayoutVars>
          <dgm:chMax val="1"/>
          <dgm:bulletEnabled val="1"/>
        </dgm:presLayoutVars>
      </dgm:prSet>
      <dgm:spPr/>
    </dgm:pt>
    <dgm:pt modelId="{FABF09EB-03C6-7744-96F7-041508216C1C}" type="pres">
      <dgm:prSet presAssocID="{D7E285B7-B727-497A-971A-BB7A20CCF863}" presName="descendantText" presStyleLbl="alignAccFollowNode1" presStyleIdx="0" presStyleCnt="4">
        <dgm:presLayoutVars>
          <dgm:bulletEnabled val="1"/>
        </dgm:presLayoutVars>
      </dgm:prSet>
      <dgm:spPr/>
    </dgm:pt>
    <dgm:pt modelId="{83BF8B5A-C4AB-0D41-AF0C-50BB60B54904}" type="pres">
      <dgm:prSet presAssocID="{0F91782B-DFCC-4C7A-81FC-49AFEEF7F1A2}" presName="sp" presStyleCnt="0"/>
      <dgm:spPr/>
    </dgm:pt>
    <dgm:pt modelId="{22F0BEC1-9AB6-DD43-874F-F2D55860EAFF}" type="pres">
      <dgm:prSet presAssocID="{623B5373-0F03-41D6-B450-6FF3A1B855E4}" presName="linNode" presStyleCnt="0"/>
      <dgm:spPr/>
    </dgm:pt>
    <dgm:pt modelId="{7B25FCB4-6B62-9A40-BF1C-00569C7FE626}" type="pres">
      <dgm:prSet presAssocID="{623B5373-0F03-41D6-B450-6FF3A1B855E4}" presName="parentText" presStyleLbl="node1" presStyleIdx="1" presStyleCnt="4">
        <dgm:presLayoutVars>
          <dgm:chMax val="1"/>
          <dgm:bulletEnabled val="1"/>
        </dgm:presLayoutVars>
      </dgm:prSet>
      <dgm:spPr/>
    </dgm:pt>
    <dgm:pt modelId="{9256C10B-9B7A-5941-A0A0-2B34D3B3077C}" type="pres">
      <dgm:prSet presAssocID="{623B5373-0F03-41D6-B450-6FF3A1B855E4}" presName="descendantText" presStyleLbl="alignAccFollowNode1" presStyleIdx="1" presStyleCnt="4">
        <dgm:presLayoutVars>
          <dgm:bulletEnabled val="1"/>
        </dgm:presLayoutVars>
      </dgm:prSet>
      <dgm:spPr/>
    </dgm:pt>
    <dgm:pt modelId="{4A777FEE-2774-C947-90F5-92485742EE0A}" type="pres">
      <dgm:prSet presAssocID="{EE2B12C8-0E07-4B15-A47D-181E8C1388A0}" presName="sp" presStyleCnt="0"/>
      <dgm:spPr/>
    </dgm:pt>
    <dgm:pt modelId="{4F1F4043-EE5A-FE48-81D3-3B0F970A525C}" type="pres">
      <dgm:prSet presAssocID="{C58B5883-6634-40AF-911C-30DEEBFB0510}" presName="linNode" presStyleCnt="0"/>
      <dgm:spPr/>
    </dgm:pt>
    <dgm:pt modelId="{1056A46D-0F42-BD43-A261-9964DE2EF053}" type="pres">
      <dgm:prSet presAssocID="{C58B5883-6634-40AF-911C-30DEEBFB0510}" presName="parentText" presStyleLbl="node1" presStyleIdx="2" presStyleCnt="4">
        <dgm:presLayoutVars>
          <dgm:chMax val="1"/>
          <dgm:bulletEnabled val="1"/>
        </dgm:presLayoutVars>
      </dgm:prSet>
      <dgm:spPr/>
    </dgm:pt>
    <dgm:pt modelId="{205C8DF7-8BB5-F74D-A3AF-761305BBDD1F}" type="pres">
      <dgm:prSet presAssocID="{C58B5883-6634-40AF-911C-30DEEBFB0510}" presName="descendantText" presStyleLbl="alignAccFollowNode1" presStyleIdx="2" presStyleCnt="4">
        <dgm:presLayoutVars>
          <dgm:bulletEnabled val="1"/>
        </dgm:presLayoutVars>
      </dgm:prSet>
      <dgm:spPr/>
    </dgm:pt>
    <dgm:pt modelId="{574F7628-F21D-204F-83DF-1311F2E66F2F}" type="pres">
      <dgm:prSet presAssocID="{45AB9244-81D8-4D47-9E11-2479BD9E5592}" presName="sp" presStyleCnt="0"/>
      <dgm:spPr/>
    </dgm:pt>
    <dgm:pt modelId="{89E0D3AB-8FA2-AB4A-BDA9-C58E37B0951F}" type="pres">
      <dgm:prSet presAssocID="{A8466A53-02F0-41DD-9F3B-E991B8E7F6D4}" presName="linNode" presStyleCnt="0"/>
      <dgm:spPr/>
    </dgm:pt>
    <dgm:pt modelId="{6117753D-FC5A-D542-A714-E29155A53D63}" type="pres">
      <dgm:prSet presAssocID="{A8466A53-02F0-41DD-9F3B-E991B8E7F6D4}" presName="parentText" presStyleLbl="node1" presStyleIdx="3" presStyleCnt="4">
        <dgm:presLayoutVars>
          <dgm:chMax val="1"/>
          <dgm:bulletEnabled val="1"/>
        </dgm:presLayoutVars>
      </dgm:prSet>
      <dgm:spPr/>
    </dgm:pt>
    <dgm:pt modelId="{AAEA97D1-DF4E-0740-A191-5BAE912C44F6}" type="pres">
      <dgm:prSet presAssocID="{A8466A53-02F0-41DD-9F3B-E991B8E7F6D4}" presName="descendantText" presStyleLbl="alignAccFollowNode1" presStyleIdx="3" presStyleCnt="4">
        <dgm:presLayoutVars>
          <dgm:bulletEnabled val="1"/>
        </dgm:presLayoutVars>
      </dgm:prSet>
      <dgm:spPr/>
    </dgm:pt>
  </dgm:ptLst>
  <dgm:cxnLst>
    <dgm:cxn modelId="{67A26B1F-BB3B-234F-BABD-3B4312824AAF}" type="presOf" srcId="{A8466A53-02F0-41DD-9F3B-E991B8E7F6D4}" destId="{6117753D-FC5A-D542-A714-E29155A53D63}" srcOrd="0" destOrd="0" presId="urn:microsoft.com/office/officeart/2005/8/layout/vList5"/>
    <dgm:cxn modelId="{036AF227-70B5-D04B-9E6B-9707890CA391}" type="presOf" srcId="{C58B5883-6634-40AF-911C-30DEEBFB0510}" destId="{1056A46D-0F42-BD43-A261-9964DE2EF053}" srcOrd="0" destOrd="0" presId="urn:microsoft.com/office/officeart/2005/8/layout/vList5"/>
    <dgm:cxn modelId="{E6B5CD2D-1C70-0A4B-9DFB-045D17F407AA}" type="presOf" srcId="{B2AAD1C3-CB64-4641-B04E-DB6581C0AED5}" destId="{FABF09EB-03C6-7744-96F7-041508216C1C}" srcOrd="0" destOrd="1" presId="urn:microsoft.com/office/officeart/2005/8/layout/vList5"/>
    <dgm:cxn modelId="{90055E30-C26A-4153-9E9B-EC30ED1295E2}" srcId="{A8466A53-02F0-41DD-9F3B-E991B8E7F6D4}" destId="{C71D5621-FFDF-4031-A0B3-EDEC593FB58F}" srcOrd="0" destOrd="0" parTransId="{EFF07CEE-010A-40DE-A3BB-97D955E9F735}" sibTransId="{667631FE-B6AD-46A5-BF2F-BB288E9C797F}"/>
    <dgm:cxn modelId="{8B8AD533-B3A9-43CF-9784-1C991A095FE8}" srcId="{61FE0D37-8B24-4E46-8E89-71A6BB79E484}" destId="{C58B5883-6634-40AF-911C-30DEEBFB0510}" srcOrd="2" destOrd="0" parTransId="{BF22352D-254B-450D-93E3-FFF6A64F9727}" sibTransId="{45AB9244-81D8-4D47-9E11-2479BD9E5592}"/>
    <dgm:cxn modelId="{BB988E3C-256B-4640-8E3B-F83B5D225C83}" srcId="{D7E285B7-B727-497A-971A-BB7A20CCF863}" destId="{B2AAD1C3-CB64-4641-B04E-DB6581C0AED5}" srcOrd="1" destOrd="0" parTransId="{C99A4CF9-344D-4EE4-B3D8-702817969031}" sibTransId="{26EBAC1B-A68F-4D31-8122-BF3A682C6236}"/>
    <dgm:cxn modelId="{D3C9644B-E0A7-394C-8A0E-4CAEC0355B5B}" type="presOf" srcId="{9EE3E6D5-A783-47DE-88E0-A4D7ABEA0D3D}" destId="{205C8DF7-8BB5-F74D-A3AF-761305BBDD1F}" srcOrd="0" destOrd="0" presId="urn:microsoft.com/office/officeart/2005/8/layout/vList5"/>
    <dgm:cxn modelId="{E5D02264-0610-4EEB-A1C3-F56636178EEE}" srcId="{C58B5883-6634-40AF-911C-30DEEBFB0510}" destId="{9EE3E6D5-A783-47DE-88E0-A4D7ABEA0D3D}" srcOrd="0" destOrd="0" parTransId="{91ED44DA-4602-4A7F-8BE3-6341DD40B04D}" sibTransId="{1AF91C9B-6119-4531-9AC1-D362EFC9A7DF}"/>
    <dgm:cxn modelId="{8D12257B-C9D1-D844-9B71-A27916891F3E}" type="presOf" srcId="{C71D5621-FFDF-4031-A0B3-EDEC593FB58F}" destId="{AAEA97D1-DF4E-0740-A191-5BAE912C44F6}" srcOrd="0" destOrd="0" presId="urn:microsoft.com/office/officeart/2005/8/layout/vList5"/>
    <dgm:cxn modelId="{853DBB81-2B32-9E49-9D8B-7429B3C0F10A}" type="presOf" srcId="{0A854991-CC70-4E87-B5BB-C6D9ED354D08}" destId="{9256C10B-9B7A-5941-A0A0-2B34D3B3077C}" srcOrd="0" destOrd="0" presId="urn:microsoft.com/office/officeart/2005/8/layout/vList5"/>
    <dgm:cxn modelId="{D5C28D8C-1605-44CA-AA20-240444C6B546}" srcId="{61FE0D37-8B24-4E46-8E89-71A6BB79E484}" destId="{A8466A53-02F0-41DD-9F3B-E991B8E7F6D4}" srcOrd="3" destOrd="0" parTransId="{3AFF3F10-71EE-4084-845B-CD4EAF357E4B}" sibTransId="{9D33E9BB-CC14-4FED-824C-B2D95FD3626D}"/>
    <dgm:cxn modelId="{BF2E9E91-4C87-4119-A369-6ACC269E86BF}" srcId="{D7E285B7-B727-497A-971A-BB7A20CCF863}" destId="{A0909429-96A1-4920-88C3-69D3B1A4888D}" srcOrd="0" destOrd="0" parTransId="{6816F157-E2B2-4865-B30A-8BEEEBCE1A1D}" sibTransId="{C6DD249B-63B8-4DFF-BF7B-EB17C6AF201A}"/>
    <dgm:cxn modelId="{A05BEEA3-93EB-4144-8550-F5D3DCAA6E3F}" srcId="{61FE0D37-8B24-4E46-8E89-71A6BB79E484}" destId="{623B5373-0F03-41D6-B450-6FF3A1B855E4}" srcOrd="1" destOrd="0" parTransId="{7347F28E-8AA1-47FA-933E-4A46CD6BA1DA}" sibTransId="{EE2B12C8-0E07-4B15-A47D-181E8C1388A0}"/>
    <dgm:cxn modelId="{EDF6F6A8-D317-4E7B-850D-75787F40AE3F}" srcId="{623B5373-0F03-41D6-B450-6FF3A1B855E4}" destId="{0A854991-CC70-4E87-B5BB-C6D9ED354D08}" srcOrd="0" destOrd="0" parTransId="{D745795D-1F94-4316-9AAD-C7789F38FCF4}" sibTransId="{70232E38-EFC1-4EA9-8AC0-F99D7D02F0D8}"/>
    <dgm:cxn modelId="{CEF212B8-6F6B-C545-861E-F263D6A91BDC}" type="presOf" srcId="{623B5373-0F03-41D6-B450-6FF3A1B855E4}" destId="{7B25FCB4-6B62-9A40-BF1C-00569C7FE626}" srcOrd="0" destOrd="0" presId="urn:microsoft.com/office/officeart/2005/8/layout/vList5"/>
    <dgm:cxn modelId="{8101FDBB-BFE6-7E4A-9F0C-93D527102ED6}" type="presOf" srcId="{D7E285B7-B727-497A-971A-BB7A20CCF863}" destId="{9E11FFC8-836F-534C-A7AA-830BB9740BE4}" srcOrd="0" destOrd="0" presId="urn:microsoft.com/office/officeart/2005/8/layout/vList5"/>
    <dgm:cxn modelId="{F7F26DCB-EB59-4433-890E-9D58495B8C3F}" srcId="{61FE0D37-8B24-4E46-8E89-71A6BB79E484}" destId="{D7E285B7-B727-497A-971A-BB7A20CCF863}" srcOrd="0" destOrd="0" parTransId="{0093D2C7-CEDF-4498-B416-F4EDE1A0414E}" sibTransId="{0F91782B-DFCC-4C7A-81FC-49AFEEF7F1A2}"/>
    <dgm:cxn modelId="{66F6FCE2-D0F1-1748-86CE-0ADCC2EA0B91}" type="presOf" srcId="{61FE0D37-8B24-4E46-8E89-71A6BB79E484}" destId="{FF87116B-B961-E148-8408-05B6F268E93F}" srcOrd="0" destOrd="0" presId="urn:microsoft.com/office/officeart/2005/8/layout/vList5"/>
    <dgm:cxn modelId="{3DA5D1E7-2E47-DB42-A85B-00DE44F496D7}" type="presOf" srcId="{A0909429-96A1-4920-88C3-69D3B1A4888D}" destId="{FABF09EB-03C6-7744-96F7-041508216C1C}" srcOrd="0" destOrd="0" presId="urn:microsoft.com/office/officeart/2005/8/layout/vList5"/>
    <dgm:cxn modelId="{BC714356-8D26-4244-A7BC-60F715CBE718}" type="presParOf" srcId="{FF87116B-B961-E148-8408-05B6F268E93F}" destId="{851BBC1B-D357-E04C-B6AF-F944EDC62F92}" srcOrd="0" destOrd="0" presId="urn:microsoft.com/office/officeart/2005/8/layout/vList5"/>
    <dgm:cxn modelId="{E0842D82-1D2F-6C47-A10B-7436F6F9CE05}" type="presParOf" srcId="{851BBC1B-D357-E04C-B6AF-F944EDC62F92}" destId="{9E11FFC8-836F-534C-A7AA-830BB9740BE4}" srcOrd="0" destOrd="0" presId="urn:microsoft.com/office/officeart/2005/8/layout/vList5"/>
    <dgm:cxn modelId="{B5D4BB5E-A311-2246-AE62-2263DF1BF80D}" type="presParOf" srcId="{851BBC1B-D357-E04C-B6AF-F944EDC62F92}" destId="{FABF09EB-03C6-7744-96F7-041508216C1C}" srcOrd="1" destOrd="0" presId="urn:microsoft.com/office/officeart/2005/8/layout/vList5"/>
    <dgm:cxn modelId="{134383C0-8732-D247-A800-6489087211E3}" type="presParOf" srcId="{FF87116B-B961-E148-8408-05B6F268E93F}" destId="{83BF8B5A-C4AB-0D41-AF0C-50BB60B54904}" srcOrd="1" destOrd="0" presId="urn:microsoft.com/office/officeart/2005/8/layout/vList5"/>
    <dgm:cxn modelId="{7A5B0236-21EA-7148-AF92-6ABE238E940F}" type="presParOf" srcId="{FF87116B-B961-E148-8408-05B6F268E93F}" destId="{22F0BEC1-9AB6-DD43-874F-F2D55860EAFF}" srcOrd="2" destOrd="0" presId="urn:microsoft.com/office/officeart/2005/8/layout/vList5"/>
    <dgm:cxn modelId="{44BE664A-F817-304A-81F3-135021CC1B81}" type="presParOf" srcId="{22F0BEC1-9AB6-DD43-874F-F2D55860EAFF}" destId="{7B25FCB4-6B62-9A40-BF1C-00569C7FE626}" srcOrd="0" destOrd="0" presId="urn:microsoft.com/office/officeart/2005/8/layout/vList5"/>
    <dgm:cxn modelId="{C40358FA-C8EF-6243-AC3D-90E723F2FF7F}" type="presParOf" srcId="{22F0BEC1-9AB6-DD43-874F-F2D55860EAFF}" destId="{9256C10B-9B7A-5941-A0A0-2B34D3B3077C}" srcOrd="1" destOrd="0" presId="urn:microsoft.com/office/officeart/2005/8/layout/vList5"/>
    <dgm:cxn modelId="{AA624F0B-2107-9045-B413-A4BFD412CCE7}" type="presParOf" srcId="{FF87116B-B961-E148-8408-05B6F268E93F}" destId="{4A777FEE-2774-C947-90F5-92485742EE0A}" srcOrd="3" destOrd="0" presId="urn:microsoft.com/office/officeart/2005/8/layout/vList5"/>
    <dgm:cxn modelId="{8AFC7961-5F9E-5D4C-B4F1-6C4B50AF9F45}" type="presParOf" srcId="{FF87116B-B961-E148-8408-05B6F268E93F}" destId="{4F1F4043-EE5A-FE48-81D3-3B0F970A525C}" srcOrd="4" destOrd="0" presId="urn:microsoft.com/office/officeart/2005/8/layout/vList5"/>
    <dgm:cxn modelId="{98BCA8CC-BEC2-1D4C-BA0A-3C167F4FE945}" type="presParOf" srcId="{4F1F4043-EE5A-FE48-81D3-3B0F970A525C}" destId="{1056A46D-0F42-BD43-A261-9964DE2EF053}" srcOrd="0" destOrd="0" presId="urn:microsoft.com/office/officeart/2005/8/layout/vList5"/>
    <dgm:cxn modelId="{61BEEA62-4AAD-6C43-A2DB-4ACFCC1C934E}" type="presParOf" srcId="{4F1F4043-EE5A-FE48-81D3-3B0F970A525C}" destId="{205C8DF7-8BB5-F74D-A3AF-761305BBDD1F}" srcOrd="1" destOrd="0" presId="urn:microsoft.com/office/officeart/2005/8/layout/vList5"/>
    <dgm:cxn modelId="{D54C3474-4272-7A4F-97D1-90CA3449663D}" type="presParOf" srcId="{FF87116B-B961-E148-8408-05B6F268E93F}" destId="{574F7628-F21D-204F-83DF-1311F2E66F2F}" srcOrd="5" destOrd="0" presId="urn:microsoft.com/office/officeart/2005/8/layout/vList5"/>
    <dgm:cxn modelId="{43A04901-139A-E340-B716-C72ABE373E47}" type="presParOf" srcId="{FF87116B-B961-E148-8408-05B6F268E93F}" destId="{89E0D3AB-8FA2-AB4A-BDA9-C58E37B0951F}" srcOrd="6" destOrd="0" presId="urn:microsoft.com/office/officeart/2005/8/layout/vList5"/>
    <dgm:cxn modelId="{AF15F312-8EFA-754C-9F52-936CC9001EA3}" type="presParOf" srcId="{89E0D3AB-8FA2-AB4A-BDA9-C58E37B0951F}" destId="{6117753D-FC5A-D542-A714-E29155A53D63}" srcOrd="0" destOrd="0" presId="urn:microsoft.com/office/officeart/2005/8/layout/vList5"/>
    <dgm:cxn modelId="{C044D0A5-6278-C549-8BF7-44730362DADD}" type="presParOf" srcId="{89E0D3AB-8FA2-AB4A-BDA9-C58E37B0951F}" destId="{AAEA97D1-DF4E-0740-A191-5BAE912C44F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862B8A-F790-4E44-9D97-056313E3296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450EB57-ECE2-4C76-9BD8-70B8DD61A659}">
      <dgm:prSet/>
      <dgm:spPr/>
      <dgm:t>
        <a:bodyPr/>
        <a:lstStyle/>
        <a:p>
          <a:pPr>
            <a:lnSpc>
              <a:spcPct val="100000"/>
            </a:lnSpc>
          </a:pPr>
          <a:r>
            <a:rPr lang="en-GB"/>
            <a:t>Some machine learning algorithms (e.g., decision trees, Random Forest) can handle missing data naturally.</a:t>
          </a:r>
          <a:endParaRPr lang="en-US"/>
        </a:p>
      </dgm:t>
    </dgm:pt>
    <dgm:pt modelId="{6AA20FE6-C459-4EDF-893F-6B71681C22F5}" type="parTrans" cxnId="{4DF2D59C-F962-4E1C-85CA-6C002D857CC1}">
      <dgm:prSet/>
      <dgm:spPr/>
      <dgm:t>
        <a:bodyPr/>
        <a:lstStyle/>
        <a:p>
          <a:endParaRPr lang="en-US"/>
        </a:p>
      </dgm:t>
    </dgm:pt>
    <dgm:pt modelId="{2C7E81CD-F826-4AE3-AAF5-321076AEDDD7}" type="sibTrans" cxnId="{4DF2D59C-F962-4E1C-85CA-6C002D857CC1}">
      <dgm:prSet/>
      <dgm:spPr/>
      <dgm:t>
        <a:bodyPr/>
        <a:lstStyle/>
        <a:p>
          <a:endParaRPr lang="en-US"/>
        </a:p>
      </dgm:t>
    </dgm:pt>
    <dgm:pt modelId="{F67088A2-6B4A-40C9-9976-E9A571B0DB18}">
      <dgm:prSet/>
      <dgm:spPr/>
      <dgm:t>
        <a:bodyPr/>
        <a:lstStyle/>
        <a:p>
          <a:pPr>
            <a:lnSpc>
              <a:spcPct val="100000"/>
            </a:lnSpc>
          </a:pPr>
          <a:r>
            <a:rPr lang="en-GB"/>
            <a:t>Use algorithms that handle missing data internally without requiring preprocessing to impute missing values.</a:t>
          </a:r>
          <a:endParaRPr lang="en-US"/>
        </a:p>
      </dgm:t>
    </dgm:pt>
    <dgm:pt modelId="{78D85C51-8B40-40C7-8E05-57887343B347}" type="parTrans" cxnId="{CB23905D-5487-4871-B10F-D78B1C159CA4}">
      <dgm:prSet/>
      <dgm:spPr/>
      <dgm:t>
        <a:bodyPr/>
        <a:lstStyle/>
        <a:p>
          <a:endParaRPr lang="en-US"/>
        </a:p>
      </dgm:t>
    </dgm:pt>
    <dgm:pt modelId="{DF12F45A-A8C9-488D-B37D-1472E5F7B91D}" type="sibTrans" cxnId="{CB23905D-5487-4871-B10F-D78B1C159CA4}">
      <dgm:prSet/>
      <dgm:spPr/>
      <dgm:t>
        <a:bodyPr/>
        <a:lstStyle/>
        <a:p>
          <a:endParaRPr lang="en-US"/>
        </a:p>
      </dgm:t>
    </dgm:pt>
    <dgm:pt modelId="{B8242C28-D1FB-435C-B8AA-00FE74869C26}" type="pres">
      <dgm:prSet presAssocID="{88862B8A-F790-4E44-9D97-056313E32966}" presName="root" presStyleCnt="0">
        <dgm:presLayoutVars>
          <dgm:dir/>
          <dgm:resizeHandles val="exact"/>
        </dgm:presLayoutVars>
      </dgm:prSet>
      <dgm:spPr/>
    </dgm:pt>
    <dgm:pt modelId="{83E29E9E-1B17-479B-8274-4986F118F1B7}" type="pres">
      <dgm:prSet presAssocID="{2450EB57-ECE2-4C76-9BD8-70B8DD61A659}" presName="compNode" presStyleCnt="0"/>
      <dgm:spPr/>
    </dgm:pt>
    <dgm:pt modelId="{041D0D05-718C-4048-BB96-DBE0B07FD92C}" type="pres">
      <dgm:prSet presAssocID="{2450EB57-ECE2-4C76-9BD8-70B8DD61A659}" presName="bgRect" presStyleLbl="bgShp" presStyleIdx="0" presStyleCnt="2"/>
      <dgm:spPr/>
    </dgm:pt>
    <dgm:pt modelId="{A9DBA47E-9C9A-43CB-B0B0-10D26BAFA222}" type="pres">
      <dgm:prSet presAssocID="{2450EB57-ECE2-4C76-9BD8-70B8DD61A65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8D6A7F3F-9805-427D-8977-427F2B6792C9}" type="pres">
      <dgm:prSet presAssocID="{2450EB57-ECE2-4C76-9BD8-70B8DD61A659}" presName="spaceRect" presStyleCnt="0"/>
      <dgm:spPr/>
    </dgm:pt>
    <dgm:pt modelId="{B390C31E-DC02-4E70-B423-9B9A716EF869}" type="pres">
      <dgm:prSet presAssocID="{2450EB57-ECE2-4C76-9BD8-70B8DD61A659}" presName="parTx" presStyleLbl="revTx" presStyleIdx="0" presStyleCnt="2">
        <dgm:presLayoutVars>
          <dgm:chMax val="0"/>
          <dgm:chPref val="0"/>
        </dgm:presLayoutVars>
      </dgm:prSet>
      <dgm:spPr/>
    </dgm:pt>
    <dgm:pt modelId="{2CB4DF51-FB5A-4D86-95C1-339B6AA34F8F}" type="pres">
      <dgm:prSet presAssocID="{2C7E81CD-F826-4AE3-AAF5-321076AEDDD7}" presName="sibTrans" presStyleCnt="0"/>
      <dgm:spPr/>
    </dgm:pt>
    <dgm:pt modelId="{D46483F7-DD2A-40B4-A6C0-71ABD4678D10}" type="pres">
      <dgm:prSet presAssocID="{F67088A2-6B4A-40C9-9976-E9A571B0DB18}" presName="compNode" presStyleCnt="0"/>
      <dgm:spPr/>
    </dgm:pt>
    <dgm:pt modelId="{AB786BC0-EC76-465B-AF75-239F4E06DC1D}" type="pres">
      <dgm:prSet presAssocID="{F67088A2-6B4A-40C9-9976-E9A571B0DB18}" presName="bgRect" presStyleLbl="bgShp" presStyleIdx="1" presStyleCnt="2"/>
      <dgm:spPr/>
    </dgm:pt>
    <dgm:pt modelId="{C6E42360-A204-471D-ABC6-6EFE872771C5}" type="pres">
      <dgm:prSet presAssocID="{F67088A2-6B4A-40C9-9976-E9A571B0DB1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DFFD57F4-3464-453F-A03B-44173663B9C6}" type="pres">
      <dgm:prSet presAssocID="{F67088A2-6B4A-40C9-9976-E9A571B0DB18}" presName="spaceRect" presStyleCnt="0"/>
      <dgm:spPr/>
    </dgm:pt>
    <dgm:pt modelId="{B991C408-99DD-4B51-A066-AD517698F9CD}" type="pres">
      <dgm:prSet presAssocID="{F67088A2-6B4A-40C9-9976-E9A571B0DB18}" presName="parTx" presStyleLbl="revTx" presStyleIdx="1" presStyleCnt="2">
        <dgm:presLayoutVars>
          <dgm:chMax val="0"/>
          <dgm:chPref val="0"/>
        </dgm:presLayoutVars>
      </dgm:prSet>
      <dgm:spPr/>
    </dgm:pt>
  </dgm:ptLst>
  <dgm:cxnLst>
    <dgm:cxn modelId="{7A271808-810A-4170-974A-82039CB108EE}" type="presOf" srcId="{2450EB57-ECE2-4C76-9BD8-70B8DD61A659}" destId="{B390C31E-DC02-4E70-B423-9B9A716EF869}" srcOrd="0" destOrd="0" presId="urn:microsoft.com/office/officeart/2018/2/layout/IconVerticalSolidList"/>
    <dgm:cxn modelId="{018B3D15-AAB2-46F5-A809-966124279005}" type="presOf" srcId="{88862B8A-F790-4E44-9D97-056313E32966}" destId="{B8242C28-D1FB-435C-B8AA-00FE74869C26}" srcOrd="0" destOrd="0" presId="urn:microsoft.com/office/officeart/2018/2/layout/IconVerticalSolidList"/>
    <dgm:cxn modelId="{D7A8282A-FBB1-4829-9576-346FD83A9EC7}" type="presOf" srcId="{F67088A2-6B4A-40C9-9976-E9A571B0DB18}" destId="{B991C408-99DD-4B51-A066-AD517698F9CD}" srcOrd="0" destOrd="0" presId="urn:microsoft.com/office/officeart/2018/2/layout/IconVerticalSolidList"/>
    <dgm:cxn modelId="{CB23905D-5487-4871-B10F-D78B1C159CA4}" srcId="{88862B8A-F790-4E44-9D97-056313E32966}" destId="{F67088A2-6B4A-40C9-9976-E9A571B0DB18}" srcOrd="1" destOrd="0" parTransId="{78D85C51-8B40-40C7-8E05-57887343B347}" sibTransId="{DF12F45A-A8C9-488D-B37D-1472E5F7B91D}"/>
    <dgm:cxn modelId="{4DF2D59C-F962-4E1C-85CA-6C002D857CC1}" srcId="{88862B8A-F790-4E44-9D97-056313E32966}" destId="{2450EB57-ECE2-4C76-9BD8-70B8DD61A659}" srcOrd="0" destOrd="0" parTransId="{6AA20FE6-C459-4EDF-893F-6B71681C22F5}" sibTransId="{2C7E81CD-F826-4AE3-AAF5-321076AEDDD7}"/>
    <dgm:cxn modelId="{8C127BBE-C879-4351-AF11-6694E507660F}" type="presParOf" srcId="{B8242C28-D1FB-435C-B8AA-00FE74869C26}" destId="{83E29E9E-1B17-479B-8274-4986F118F1B7}" srcOrd="0" destOrd="0" presId="urn:microsoft.com/office/officeart/2018/2/layout/IconVerticalSolidList"/>
    <dgm:cxn modelId="{044796D1-5F6B-48FC-99C2-B59D737CF286}" type="presParOf" srcId="{83E29E9E-1B17-479B-8274-4986F118F1B7}" destId="{041D0D05-718C-4048-BB96-DBE0B07FD92C}" srcOrd="0" destOrd="0" presId="urn:microsoft.com/office/officeart/2018/2/layout/IconVerticalSolidList"/>
    <dgm:cxn modelId="{224228B3-764F-413D-8D1D-62C2572722EB}" type="presParOf" srcId="{83E29E9E-1B17-479B-8274-4986F118F1B7}" destId="{A9DBA47E-9C9A-43CB-B0B0-10D26BAFA222}" srcOrd="1" destOrd="0" presId="urn:microsoft.com/office/officeart/2018/2/layout/IconVerticalSolidList"/>
    <dgm:cxn modelId="{ABF31B28-9402-46D7-9B33-8425B98E2555}" type="presParOf" srcId="{83E29E9E-1B17-479B-8274-4986F118F1B7}" destId="{8D6A7F3F-9805-427D-8977-427F2B6792C9}" srcOrd="2" destOrd="0" presId="urn:microsoft.com/office/officeart/2018/2/layout/IconVerticalSolidList"/>
    <dgm:cxn modelId="{8D43C1C8-5813-4426-A448-C7E7E2830269}" type="presParOf" srcId="{83E29E9E-1B17-479B-8274-4986F118F1B7}" destId="{B390C31E-DC02-4E70-B423-9B9A716EF869}" srcOrd="3" destOrd="0" presId="urn:microsoft.com/office/officeart/2018/2/layout/IconVerticalSolidList"/>
    <dgm:cxn modelId="{192EEB72-BF86-4E84-B704-764EC062DC3D}" type="presParOf" srcId="{B8242C28-D1FB-435C-B8AA-00FE74869C26}" destId="{2CB4DF51-FB5A-4D86-95C1-339B6AA34F8F}" srcOrd="1" destOrd="0" presId="urn:microsoft.com/office/officeart/2018/2/layout/IconVerticalSolidList"/>
    <dgm:cxn modelId="{C4916643-2602-476F-8742-D816217DBAB6}" type="presParOf" srcId="{B8242C28-D1FB-435C-B8AA-00FE74869C26}" destId="{D46483F7-DD2A-40B4-A6C0-71ABD4678D10}" srcOrd="2" destOrd="0" presId="urn:microsoft.com/office/officeart/2018/2/layout/IconVerticalSolidList"/>
    <dgm:cxn modelId="{2801ABA3-D6C5-4F07-B5A5-3AA38E48B735}" type="presParOf" srcId="{D46483F7-DD2A-40B4-A6C0-71ABD4678D10}" destId="{AB786BC0-EC76-465B-AF75-239F4E06DC1D}" srcOrd="0" destOrd="0" presId="urn:microsoft.com/office/officeart/2018/2/layout/IconVerticalSolidList"/>
    <dgm:cxn modelId="{ADFA7150-41B0-4585-A77D-9CF02A0A1BA6}" type="presParOf" srcId="{D46483F7-DD2A-40B4-A6C0-71ABD4678D10}" destId="{C6E42360-A204-471D-ABC6-6EFE872771C5}" srcOrd="1" destOrd="0" presId="urn:microsoft.com/office/officeart/2018/2/layout/IconVerticalSolidList"/>
    <dgm:cxn modelId="{005129C9-8DF0-49F2-9B8A-003D5B189918}" type="presParOf" srcId="{D46483F7-DD2A-40B4-A6C0-71ABD4678D10}" destId="{DFFD57F4-3464-453F-A03B-44173663B9C6}" srcOrd="2" destOrd="0" presId="urn:microsoft.com/office/officeart/2018/2/layout/IconVerticalSolidList"/>
    <dgm:cxn modelId="{5C147449-0F4B-4AB5-94B9-4B8AA43EA2DC}" type="presParOf" srcId="{D46483F7-DD2A-40B4-A6C0-71ABD4678D10}" destId="{B991C408-99DD-4B51-A066-AD517698F9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4FD852-6FB7-4FA5-8815-D91E2E620FA9}"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F20BA64F-3D14-40CD-B39E-7C9B93C32A0B}">
      <dgm:prSet/>
      <dgm:spPr/>
      <dgm:t>
        <a:bodyPr/>
        <a:lstStyle/>
        <a:p>
          <a:r>
            <a:rPr lang="en-US" dirty="0"/>
            <a:t>Identify</a:t>
          </a:r>
        </a:p>
      </dgm:t>
    </dgm:pt>
    <dgm:pt modelId="{77BBE1B2-F67C-4C50-A27C-079A17BCAF5C}" type="parTrans" cxnId="{299E5290-A4A4-4815-A70E-2DF1BA8E9961}">
      <dgm:prSet/>
      <dgm:spPr/>
      <dgm:t>
        <a:bodyPr/>
        <a:lstStyle/>
        <a:p>
          <a:endParaRPr lang="en-US"/>
        </a:p>
      </dgm:t>
    </dgm:pt>
    <dgm:pt modelId="{5D231D82-2AF3-4B94-B146-3C12F81AD6FF}" type="sibTrans" cxnId="{299E5290-A4A4-4815-A70E-2DF1BA8E9961}">
      <dgm:prSet/>
      <dgm:spPr/>
      <dgm:t>
        <a:bodyPr/>
        <a:lstStyle/>
        <a:p>
          <a:endParaRPr lang="en-US"/>
        </a:p>
      </dgm:t>
    </dgm:pt>
    <dgm:pt modelId="{85191326-3102-403F-99FD-56CEB9825722}">
      <dgm:prSet/>
      <dgm:spPr/>
      <dgm:t>
        <a:bodyPr/>
        <a:lstStyle/>
        <a:p>
          <a:endParaRPr lang="en-US" dirty="0"/>
        </a:p>
      </dgm:t>
    </dgm:pt>
    <dgm:pt modelId="{C10E0F02-0294-4646-A29C-332B772142FB}" type="parTrans" cxnId="{5FC38915-3967-4644-8342-3704A621D929}">
      <dgm:prSet/>
      <dgm:spPr/>
      <dgm:t>
        <a:bodyPr/>
        <a:lstStyle/>
        <a:p>
          <a:endParaRPr lang="en-US"/>
        </a:p>
      </dgm:t>
    </dgm:pt>
    <dgm:pt modelId="{C9D809D4-1DD1-4076-8DF2-5E3919A0D030}" type="sibTrans" cxnId="{5FC38915-3967-4644-8342-3704A621D929}">
      <dgm:prSet/>
      <dgm:spPr/>
      <dgm:t>
        <a:bodyPr/>
        <a:lstStyle/>
        <a:p>
          <a:endParaRPr lang="en-US"/>
        </a:p>
      </dgm:t>
    </dgm:pt>
    <dgm:pt modelId="{482555BA-2FB1-4F26-B44D-3B129120A1CC}">
      <dgm:prSet/>
      <dgm:spPr/>
      <dgm:t>
        <a:bodyPr/>
        <a:lstStyle/>
        <a:p>
          <a:r>
            <a:rPr lang="en-US" dirty="0"/>
            <a:t>First need to determine the criteria for a duplicate. In this case, if the Name, Email, and Subscription Date are the same, the record is considered a duplicate.</a:t>
          </a:r>
        </a:p>
      </dgm:t>
    </dgm:pt>
    <dgm:pt modelId="{B553C8BE-9475-4F20-BDCD-B4103ECE3B69}" type="parTrans" cxnId="{30B29F04-E0A8-40FF-B817-3216A46FA54F}">
      <dgm:prSet/>
      <dgm:spPr/>
      <dgm:t>
        <a:bodyPr/>
        <a:lstStyle/>
        <a:p>
          <a:endParaRPr lang="en-US"/>
        </a:p>
      </dgm:t>
    </dgm:pt>
    <dgm:pt modelId="{D3FF5F88-C0A3-4DF1-A2FE-D9933C68A5A2}" type="sibTrans" cxnId="{30B29F04-E0A8-40FF-B817-3216A46FA54F}">
      <dgm:prSet/>
      <dgm:spPr/>
      <dgm:t>
        <a:bodyPr/>
        <a:lstStyle/>
        <a:p>
          <a:endParaRPr lang="en-US"/>
        </a:p>
      </dgm:t>
    </dgm:pt>
    <dgm:pt modelId="{F9E3630A-7D89-4BA9-921D-3A88099527D7}">
      <dgm:prSet/>
      <dgm:spPr/>
      <dgm:t>
        <a:bodyPr/>
        <a:lstStyle/>
        <a:p>
          <a:r>
            <a:rPr lang="en-US" dirty="0"/>
            <a:t>Review </a:t>
          </a:r>
        </a:p>
      </dgm:t>
    </dgm:pt>
    <dgm:pt modelId="{557B3EEC-27E8-48C0-9F5D-F09520D40590}" type="parTrans" cxnId="{E322BE96-E269-4F44-BB6E-3780E54E3569}">
      <dgm:prSet/>
      <dgm:spPr/>
      <dgm:t>
        <a:bodyPr/>
        <a:lstStyle/>
        <a:p>
          <a:endParaRPr lang="en-US"/>
        </a:p>
      </dgm:t>
    </dgm:pt>
    <dgm:pt modelId="{BC124A53-D9EC-4F8A-8958-95C98B840400}" type="sibTrans" cxnId="{E322BE96-E269-4F44-BB6E-3780E54E3569}">
      <dgm:prSet/>
      <dgm:spPr/>
      <dgm:t>
        <a:bodyPr/>
        <a:lstStyle/>
        <a:p>
          <a:endParaRPr lang="en-US"/>
        </a:p>
      </dgm:t>
    </dgm:pt>
    <dgm:pt modelId="{0DF5BF4A-F91D-4D52-9FBF-A5C5976C4D18}">
      <dgm:prSet/>
      <dgm:spPr/>
      <dgm:t>
        <a:bodyPr/>
        <a:lstStyle/>
        <a:p>
          <a:endParaRPr lang="en-US" dirty="0"/>
        </a:p>
      </dgm:t>
    </dgm:pt>
    <dgm:pt modelId="{FF9C8D4F-A2AA-4517-8150-E40D9F1E5F7B}" type="parTrans" cxnId="{4283F0D5-5AE1-4255-B82D-1AC91F2393C4}">
      <dgm:prSet/>
      <dgm:spPr/>
      <dgm:t>
        <a:bodyPr/>
        <a:lstStyle/>
        <a:p>
          <a:endParaRPr lang="en-US"/>
        </a:p>
      </dgm:t>
    </dgm:pt>
    <dgm:pt modelId="{C6059F67-935F-4D14-A37D-2ECF67B88D97}" type="sibTrans" cxnId="{4283F0D5-5AE1-4255-B82D-1AC91F2393C4}">
      <dgm:prSet/>
      <dgm:spPr/>
      <dgm:t>
        <a:bodyPr/>
        <a:lstStyle/>
        <a:p>
          <a:endParaRPr lang="en-US"/>
        </a:p>
      </dgm:t>
    </dgm:pt>
    <dgm:pt modelId="{C9BA4F91-3D71-49AE-8AD3-2CEB71D1502F}">
      <dgm:prSet/>
      <dgm:spPr/>
      <dgm:t>
        <a:bodyPr/>
        <a:lstStyle/>
        <a:p>
          <a:r>
            <a:rPr lang="en-US" dirty="0"/>
            <a:t>Before removing duplicates, review them to ensure that they are indeed duplicates and not just similar entries. Sometimes, what appears to be a duplicate could be valid data (e.g., two different customers with the same name and similar email addresses).</a:t>
          </a:r>
        </a:p>
      </dgm:t>
    </dgm:pt>
    <dgm:pt modelId="{3AB7AAAA-4D16-4AF0-9A4F-8EFFAFF3204D}" type="parTrans" cxnId="{80052161-BDDF-457C-B162-F6A40ACAF12B}">
      <dgm:prSet/>
      <dgm:spPr/>
      <dgm:t>
        <a:bodyPr/>
        <a:lstStyle/>
        <a:p>
          <a:endParaRPr lang="en-US"/>
        </a:p>
      </dgm:t>
    </dgm:pt>
    <dgm:pt modelId="{633859AF-C586-4059-A555-F82A279B9173}" type="sibTrans" cxnId="{80052161-BDDF-457C-B162-F6A40ACAF12B}">
      <dgm:prSet/>
      <dgm:spPr/>
      <dgm:t>
        <a:bodyPr/>
        <a:lstStyle/>
        <a:p>
          <a:endParaRPr lang="en-US"/>
        </a:p>
      </dgm:t>
    </dgm:pt>
    <dgm:pt modelId="{EF8970B5-9552-284E-BDC4-C9747A81A850}" type="pres">
      <dgm:prSet presAssocID="{824FD852-6FB7-4FA5-8815-D91E2E620FA9}" presName="Name0" presStyleCnt="0">
        <dgm:presLayoutVars>
          <dgm:dir/>
          <dgm:animLvl val="lvl"/>
          <dgm:resizeHandles val="exact"/>
        </dgm:presLayoutVars>
      </dgm:prSet>
      <dgm:spPr/>
    </dgm:pt>
    <dgm:pt modelId="{9A0906FD-F08B-0D4A-8EEB-220CC624BEF7}" type="pres">
      <dgm:prSet presAssocID="{F20BA64F-3D14-40CD-B39E-7C9B93C32A0B}" presName="composite" presStyleCnt="0"/>
      <dgm:spPr/>
    </dgm:pt>
    <dgm:pt modelId="{7E910B59-03B0-6A44-91CA-596190707665}" type="pres">
      <dgm:prSet presAssocID="{F20BA64F-3D14-40CD-B39E-7C9B93C32A0B}" presName="parTx" presStyleLbl="alignNode1" presStyleIdx="0" presStyleCnt="2">
        <dgm:presLayoutVars>
          <dgm:chMax val="0"/>
          <dgm:chPref val="0"/>
        </dgm:presLayoutVars>
      </dgm:prSet>
      <dgm:spPr/>
    </dgm:pt>
    <dgm:pt modelId="{A3D2D15A-895D-1941-B6F7-697877E210BD}" type="pres">
      <dgm:prSet presAssocID="{F20BA64F-3D14-40CD-B39E-7C9B93C32A0B}" presName="desTx" presStyleLbl="alignAccFollowNode1" presStyleIdx="0" presStyleCnt="2">
        <dgm:presLayoutVars/>
      </dgm:prSet>
      <dgm:spPr/>
    </dgm:pt>
    <dgm:pt modelId="{C6E25F25-47C0-5C40-83BE-3EB4AEFF2BD9}" type="pres">
      <dgm:prSet presAssocID="{5D231D82-2AF3-4B94-B146-3C12F81AD6FF}" presName="space" presStyleCnt="0"/>
      <dgm:spPr/>
    </dgm:pt>
    <dgm:pt modelId="{BC3FA215-F42F-B84D-B334-BBAA673CD86E}" type="pres">
      <dgm:prSet presAssocID="{F9E3630A-7D89-4BA9-921D-3A88099527D7}" presName="composite" presStyleCnt="0"/>
      <dgm:spPr/>
    </dgm:pt>
    <dgm:pt modelId="{2D025A36-7BAC-FA47-9836-E004EF79D692}" type="pres">
      <dgm:prSet presAssocID="{F9E3630A-7D89-4BA9-921D-3A88099527D7}" presName="parTx" presStyleLbl="alignNode1" presStyleIdx="1" presStyleCnt="2">
        <dgm:presLayoutVars>
          <dgm:chMax val="0"/>
          <dgm:chPref val="0"/>
        </dgm:presLayoutVars>
      </dgm:prSet>
      <dgm:spPr/>
    </dgm:pt>
    <dgm:pt modelId="{CA5EA481-565C-9D42-85E9-A8C5FD4A1468}" type="pres">
      <dgm:prSet presAssocID="{F9E3630A-7D89-4BA9-921D-3A88099527D7}" presName="desTx" presStyleLbl="alignAccFollowNode1" presStyleIdx="1" presStyleCnt="2">
        <dgm:presLayoutVars/>
      </dgm:prSet>
      <dgm:spPr/>
    </dgm:pt>
  </dgm:ptLst>
  <dgm:cxnLst>
    <dgm:cxn modelId="{30B29F04-E0A8-40FF-B817-3216A46FA54F}" srcId="{85191326-3102-403F-99FD-56CEB9825722}" destId="{482555BA-2FB1-4F26-B44D-3B129120A1CC}" srcOrd="0" destOrd="0" parTransId="{B553C8BE-9475-4F20-BDCD-B4103ECE3B69}" sibTransId="{D3FF5F88-C0A3-4DF1-A2FE-D9933C68A5A2}"/>
    <dgm:cxn modelId="{0755BA07-13C6-0145-B372-5363D1AD04B1}" type="presOf" srcId="{482555BA-2FB1-4F26-B44D-3B129120A1CC}" destId="{A3D2D15A-895D-1941-B6F7-697877E210BD}" srcOrd="0" destOrd="1" presId="urn:microsoft.com/office/officeart/2016/7/layout/ChevronBlockProcess"/>
    <dgm:cxn modelId="{5FC38915-3967-4644-8342-3704A621D929}" srcId="{F20BA64F-3D14-40CD-B39E-7C9B93C32A0B}" destId="{85191326-3102-403F-99FD-56CEB9825722}" srcOrd="0" destOrd="0" parTransId="{C10E0F02-0294-4646-A29C-332B772142FB}" sibTransId="{C9D809D4-1DD1-4076-8DF2-5E3919A0D030}"/>
    <dgm:cxn modelId="{80052161-BDDF-457C-B162-F6A40ACAF12B}" srcId="{0DF5BF4A-F91D-4D52-9FBF-A5C5976C4D18}" destId="{C9BA4F91-3D71-49AE-8AD3-2CEB71D1502F}" srcOrd="0" destOrd="0" parTransId="{3AB7AAAA-4D16-4AF0-9A4F-8EFFAFF3204D}" sibTransId="{633859AF-C586-4059-A555-F82A279B9173}"/>
    <dgm:cxn modelId="{299E5290-A4A4-4815-A70E-2DF1BA8E9961}" srcId="{824FD852-6FB7-4FA5-8815-D91E2E620FA9}" destId="{F20BA64F-3D14-40CD-B39E-7C9B93C32A0B}" srcOrd="0" destOrd="0" parTransId="{77BBE1B2-F67C-4C50-A27C-079A17BCAF5C}" sibTransId="{5D231D82-2AF3-4B94-B146-3C12F81AD6FF}"/>
    <dgm:cxn modelId="{E322BE96-E269-4F44-BB6E-3780E54E3569}" srcId="{824FD852-6FB7-4FA5-8815-D91E2E620FA9}" destId="{F9E3630A-7D89-4BA9-921D-3A88099527D7}" srcOrd="1" destOrd="0" parTransId="{557B3EEC-27E8-48C0-9F5D-F09520D40590}" sibTransId="{BC124A53-D9EC-4F8A-8958-95C98B840400}"/>
    <dgm:cxn modelId="{2F3EA1A5-EF4D-B54A-943A-04CA9A60A30E}" type="presOf" srcId="{85191326-3102-403F-99FD-56CEB9825722}" destId="{A3D2D15A-895D-1941-B6F7-697877E210BD}" srcOrd="0" destOrd="0" presId="urn:microsoft.com/office/officeart/2016/7/layout/ChevronBlockProcess"/>
    <dgm:cxn modelId="{BF085DAE-46E4-B846-A82B-C504ED9B1797}" type="presOf" srcId="{F9E3630A-7D89-4BA9-921D-3A88099527D7}" destId="{2D025A36-7BAC-FA47-9836-E004EF79D692}" srcOrd="0" destOrd="0" presId="urn:microsoft.com/office/officeart/2016/7/layout/ChevronBlockProcess"/>
    <dgm:cxn modelId="{41EC2AC5-6FD3-E949-A2BC-CE7C51B2FD00}" type="presOf" srcId="{0DF5BF4A-F91D-4D52-9FBF-A5C5976C4D18}" destId="{CA5EA481-565C-9D42-85E9-A8C5FD4A1468}" srcOrd="0" destOrd="0" presId="urn:microsoft.com/office/officeart/2016/7/layout/ChevronBlockProcess"/>
    <dgm:cxn modelId="{4283F0D5-5AE1-4255-B82D-1AC91F2393C4}" srcId="{F9E3630A-7D89-4BA9-921D-3A88099527D7}" destId="{0DF5BF4A-F91D-4D52-9FBF-A5C5976C4D18}" srcOrd="0" destOrd="0" parTransId="{FF9C8D4F-A2AA-4517-8150-E40D9F1E5F7B}" sibTransId="{C6059F67-935F-4D14-A37D-2ECF67B88D97}"/>
    <dgm:cxn modelId="{2BBEE7DB-081C-F84B-97FA-3080B61C047C}" type="presOf" srcId="{C9BA4F91-3D71-49AE-8AD3-2CEB71D1502F}" destId="{CA5EA481-565C-9D42-85E9-A8C5FD4A1468}" srcOrd="0" destOrd="1" presId="urn:microsoft.com/office/officeart/2016/7/layout/ChevronBlockProcess"/>
    <dgm:cxn modelId="{457FEEE0-F42D-1C48-82F5-610B6BAB0582}" type="presOf" srcId="{F20BA64F-3D14-40CD-B39E-7C9B93C32A0B}" destId="{7E910B59-03B0-6A44-91CA-596190707665}" srcOrd="0" destOrd="0" presId="urn:microsoft.com/office/officeart/2016/7/layout/ChevronBlockProcess"/>
    <dgm:cxn modelId="{C75B96EE-09BC-D341-8270-9AC95E117738}" type="presOf" srcId="{824FD852-6FB7-4FA5-8815-D91E2E620FA9}" destId="{EF8970B5-9552-284E-BDC4-C9747A81A850}" srcOrd="0" destOrd="0" presId="urn:microsoft.com/office/officeart/2016/7/layout/ChevronBlockProcess"/>
    <dgm:cxn modelId="{B4B31BA6-87EB-8D47-80B7-8261E75DE266}" type="presParOf" srcId="{EF8970B5-9552-284E-BDC4-C9747A81A850}" destId="{9A0906FD-F08B-0D4A-8EEB-220CC624BEF7}" srcOrd="0" destOrd="0" presId="urn:microsoft.com/office/officeart/2016/7/layout/ChevronBlockProcess"/>
    <dgm:cxn modelId="{113FDC56-E0F7-8F47-8698-A756437AEC43}" type="presParOf" srcId="{9A0906FD-F08B-0D4A-8EEB-220CC624BEF7}" destId="{7E910B59-03B0-6A44-91CA-596190707665}" srcOrd="0" destOrd="0" presId="urn:microsoft.com/office/officeart/2016/7/layout/ChevronBlockProcess"/>
    <dgm:cxn modelId="{AA3C88C5-9EAD-8742-BC11-F7CEA6480AF1}" type="presParOf" srcId="{9A0906FD-F08B-0D4A-8EEB-220CC624BEF7}" destId="{A3D2D15A-895D-1941-B6F7-697877E210BD}" srcOrd="1" destOrd="0" presId="urn:microsoft.com/office/officeart/2016/7/layout/ChevronBlockProcess"/>
    <dgm:cxn modelId="{07922443-E423-374E-AD11-C947CB0A5096}" type="presParOf" srcId="{EF8970B5-9552-284E-BDC4-C9747A81A850}" destId="{C6E25F25-47C0-5C40-83BE-3EB4AEFF2BD9}" srcOrd="1" destOrd="0" presId="urn:microsoft.com/office/officeart/2016/7/layout/ChevronBlockProcess"/>
    <dgm:cxn modelId="{EEDD6C33-E2F3-524E-AF67-3F7C655B39C0}" type="presParOf" srcId="{EF8970B5-9552-284E-BDC4-C9747A81A850}" destId="{BC3FA215-F42F-B84D-B334-BBAA673CD86E}" srcOrd="2" destOrd="0" presId="urn:microsoft.com/office/officeart/2016/7/layout/ChevronBlockProcess"/>
    <dgm:cxn modelId="{26AB084F-4156-5345-9D07-7D6E8152F035}" type="presParOf" srcId="{BC3FA215-F42F-B84D-B334-BBAA673CD86E}" destId="{2D025A36-7BAC-FA47-9836-E004EF79D692}" srcOrd="0" destOrd="0" presId="urn:microsoft.com/office/officeart/2016/7/layout/ChevronBlockProcess"/>
    <dgm:cxn modelId="{105EC59C-8A4A-E243-9BA3-8184E891BBDE}" type="presParOf" srcId="{BC3FA215-F42F-B84D-B334-BBAA673CD86E}" destId="{CA5EA481-565C-9D42-85E9-A8C5FD4A1468}"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019F93-10D6-4FB8-A1C5-0ABECD2AD682}"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63AA4B89-8042-4E5C-9412-843B05BBD11B}">
      <dgm:prSet/>
      <dgm:spPr/>
      <dgm:t>
        <a:bodyPr/>
        <a:lstStyle/>
        <a:p>
          <a:r>
            <a:rPr lang="en-US"/>
            <a:t>Remove</a:t>
          </a:r>
        </a:p>
      </dgm:t>
    </dgm:pt>
    <dgm:pt modelId="{2CF1EBBD-239E-4272-A77B-D3532DEF3DB3}" type="parTrans" cxnId="{97AF7ECD-E3F7-4708-A509-9D1B47F5EAAF}">
      <dgm:prSet/>
      <dgm:spPr/>
      <dgm:t>
        <a:bodyPr/>
        <a:lstStyle/>
        <a:p>
          <a:endParaRPr lang="en-US"/>
        </a:p>
      </dgm:t>
    </dgm:pt>
    <dgm:pt modelId="{A5444C88-D816-41DA-A749-E4B235159780}" type="sibTrans" cxnId="{97AF7ECD-E3F7-4708-A509-9D1B47F5EAAF}">
      <dgm:prSet/>
      <dgm:spPr/>
      <dgm:t>
        <a:bodyPr/>
        <a:lstStyle/>
        <a:p>
          <a:endParaRPr lang="en-US"/>
        </a:p>
      </dgm:t>
    </dgm:pt>
    <dgm:pt modelId="{FC7AA4D7-F151-4979-B80F-C813446EFA86}">
      <dgm:prSet/>
      <dgm:spPr/>
      <dgm:t>
        <a:bodyPr/>
        <a:lstStyle/>
        <a:p>
          <a:endParaRPr lang="en-US" dirty="0"/>
        </a:p>
      </dgm:t>
    </dgm:pt>
    <dgm:pt modelId="{1AF5F946-07D8-4A6E-AC56-36653D5A053B}" type="parTrans" cxnId="{C67D7418-8834-4581-AF3A-2915C5CCBA57}">
      <dgm:prSet/>
      <dgm:spPr/>
      <dgm:t>
        <a:bodyPr/>
        <a:lstStyle/>
        <a:p>
          <a:endParaRPr lang="en-US"/>
        </a:p>
      </dgm:t>
    </dgm:pt>
    <dgm:pt modelId="{F336C4CA-22C4-4957-8C71-F4E7F749F659}" type="sibTrans" cxnId="{C67D7418-8834-4581-AF3A-2915C5CCBA57}">
      <dgm:prSet/>
      <dgm:spPr/>
      <dgm:t>
        <a:bodyPr/>
        <a:lstStyle/>
        <a:p>
          <a:endParaRPr lang="en-US"/>
        </a:p>
      </dgm:t>
    </dgm:pt>
    <dgm:pt modelId="{46539C69-8761-42BF-A375-A64A4ABD0FDB}">
      <dgm:prSet/>
      <dgm:spPr/>
      <dgm:t>
        <a:bodyPr/>
        <a:lstStyle/>
        <a:p>
          <a:r>
            <a:rPr lang="en-US"/>
            <a:t>Once confirmed, remove the duplicates. This could mean keeping the first occurrence and removing subsequent ones, or it might involve more complex logic depending on the context (like keeping the entry with the most complete data).</a:t>
          </a:r>
        </a:p>
      </dgm:t>
    </dgm:pt>
    <dgm:pt modelId="{E3B6CEBF-33F8-4855-A435-F32F075FE5ED}" type="parTrans" cxnId="{FF6679DD-A461-4C56-831A-E09D79602067}">
      <dgm:prSet/>
      <dgm:spPr/>
      <dgm:t>
        <a:bodyPr/>
        <a:lstStyle/>
        <a:p>
          <a:endParaRPr lang="en-US"/>
        </a:p>
      </dgm:t>
    </dgm:pt>
    <dgm:pt modelId="{955370F4-B9A5-49FB-8D1E-40CA80EA489C}" type="sibTrans" cxnId="{FF6679DD-A461-4C56-831A-E09D79602067}">
      <dgm:prSet/>
      <dgm:spPr/>
      <dgm:t>
        <a:bodyPr/>
        <a:lstStyle/>
        <a:p>
          <a:endParaRPr lang="en-US"/>
        </a:p>
      </dgm:t>
    </dgm:pt>
    <dgm:pt modelId="{5D427671-4044-443C-B284-8B672B7DB7A1}">
      <dgm:prSet/>
      <dgm:spPr/>
      <dgm:t>
        <a:bodyPr/>
        <a:lstStyle/>
        <a:p>
          <a:r>
            <a:rPr lang="en-US"/>
            <a:t>Verify and Document</a:t>
          </a:r>
        </a:p>
      </dgm:t>
    </dgm:pt>
    <dgm:pt modelId="{83AE10C6-E67C-4CDA-8977-5C0ED6864E2F}" type="parTrans" cxnId="{A0C516E1-F7E3-4AB5-8551-F330595A7A04}">
      <dgm:prSet/>
      <dgm:spPr/>
      <dgm:t>
        <a:bodyPr/>
        <a:lstStyle/>
        <a:p>
          <a:endParaRPr lang="en-US"/>
        </a:p>
      </dgm:t>
    </dgm:pt>
    <dgm:pt modelId="{318F0D4F-AEA6-464F-ACD1-FD7FB02B1625}" type="sibTrans" cxnId="{A0C516E1-F7E3-4AB5-8551-F330595A7A04}">
      <dgm:prSet/>
      <dgm:spPr/>
      <dgm:t>
        <a:bodyPr/>
        <a:lstStyle/>
        <a:p>
          <a:endParaRPr lang="en-US"/>
        </a:p>
      </dgm:t>
    </dgm:pt>
    <dgm:pt modelId="{FD5E6C9F-8A06-4017-8B7E-125D0583FDE4}">
      <dgm:prSet/>
      <dgm:spPr/>
      <dgm:t>
        <a:bodyPr/>
        <a:lstStyle/>
        <a:p>
          <a:endParaRPr lang="en-US" dirty="0"/>
        </a:p>
      </dgm:t>
    </dgm:pt>
    <dgm:pt modelId="{B3FA1D4F-03EE-4FB1-B115-F069029842AB}" type="parTrans" cxnId="{6DADF4DF-BF2A-4BC4-96D1-1C5EC5031EA9}">
      <dgm:prSet/>
      <dgm:spPr/>
      <dgm:t>
        <a:bodyPr/>
        <a:lstStyle/>
        <a:p>
          <a:endParaRPr lang="en-US"/>
        </a:p>
      </dgm:t>
    </dgm:pt>
    <dgm:pt modelId="{4F81E9CD-346D-4C3E-A334-808233A914F6}" type="sibTrans" cxnId="{6DADF4DF-BF2A-4BC4-96D1-1C5EC5031EA9}">
      <dgm:prSet/>
      <dgm:spPr/>
      <dgm:t>
        <a:bodyPr/>
        <a:lstStyle/>
        <a:p>
          <a:endParaRPr lang="en-US"/>
        </a:p>
      </dgm:t>
    </dgm:pt>
    <dgm:pt modelId="{768317C2-1895-4778-B4EE-A48CBB9068C6}">
      <dgm:prSet/>
      <dgm:spPr/>
      <dgm:t>
        <a:bodyPr/>
        <a:lstStyle/>
        <a:p>
          <a:r>
            <a:rPr lang="en-US" dirty="0"/>
            <a:t>After removing duplicates, it's important to verify that no essential data was lost and document the process and criteria used for future reference.</a:t>
          </a:r>
        </a:p>
      </dgm:t>
    </dgm:pt>
    <dgm:pt modelId="{B7C61F83-9DDB-4592-AB98-6C9C3B8D7E4E}" type="parTrans" cxnId="{35283D8E-FA06-449B-9D9D-BFB069B161A9}">
      <dgm:prSet/>
      <dgm:spPr/>
      <dgm:t>
        <a:bodyPr/>
        <a:lstStyle/>
        <a:p>
          <a:endParaRPr lang="en-US"/>
        </a:p>
      </dgm:t>
    </dgm:pt>
    <dgm:pt modelId="{13B29C23-5A87-46B6-8A05-7006DE9D9289}" type="sibTrans" cxnId="{35283D8E-FA06-449B-9D9D-BFB069B161A9}">
      <dgm:prSet/>
      <dgm:spPr/>
      <dgm:t>
        <a:bodyPr/>
        <a:lstStyle/>
        <a:p>
          <a:endParaRPr lang="en-US"/>
        </a:p>
      </dgm:t>
    </dgm:pt>
    <dgm:pt modelId="{E7053055-C530-0140-BE8E-4BC3B79F31F5}" type="pres">
      <dgm:prSet presAssocID="{B1019F93-10D6-4FB8-A1C5-0ABECD2AD682}" presName="Name0" presStyleCnt="0">
        <dgm:presLayoutVars>
          <dgm:dir/>
          <dgm:animLvl val="lvl"/>
          <dgm:resizeHandles val="exact"/>
        </dgm:presLayoutVars>
      </dgm:prSet>
      <dgm:spPr/>
    </dgm:pt>
    <dgm:pt modelId="{D8F805A4-35C2-544E-8710-3341F4C59FE7}" type="pres">
      <dgm:prSet presAssocID="{63AA4B89-8042-4E5C-9412-843B05BBD11B}" presName="composite" presStyleCnt="0"/>
      <dgm:spPr/>
    </dgm:pt>
    <dgm:pt modelId="{3587C590-94A9-9047-BD81-4E09756B2F26}" type="pres">
      <dgm:prSet presAssocID="{63AA4B89-8042-4E5C-9412-843B05BBD11B}" presName="parTx" presStyleLbl="alignNode1" presStyleIdx="0" presStyleCnt="2">
        <dgm:presLayoutVars>
          <dgm:chMax val="0"/>
          <dgm:chPref val="0"/>
        </dgm:presLayoutVars>
      </dgm:prSet>
      <dgm:spPr/>
    </dgm:pt>
    <dgm:pt modelId="{98A75154-F7C5-EA4B-AD62-E28CF34D385F}" type="pres">
      <dgm:prSet presAssocID="{63AA4B89-8042-4E5C-9412-843B05BBD11B}" presName="desTx" presStyleLbl="alignAccFollowNode1" presStyleIdx="0" presStyleCnt="2">
        <dgm:presLayoutVars/>
      </dgm:prSet>
      <dgm:spPr/>
    </dgm:pt>
    <dgm:pt modelId="{A7AF36FA-3BB9-774F-8AE8-CA82D9E27FB3}" type="pres">
      <dgm:prSet presAssocID="{A5444C88-D816-41DA-A749-E4B235159780}" presName="space" presStyleCnt="0"/>
      <dgm:spPr/>
    </dgm:pt>
    <dgm:pt modelId="{2B93FE6E-50D6-DA49-98B7-3E44150C9E81}" type="pres">
      <dgm:prSet presAssocID="{5D427671-4044-443C-B284-8B672B7DB7A1}" presName="composite" presStyleCnt="0"/>
      <dgm:spPr/>
    </dgm:pt>
    <dgm:pt modelId="{C1D72D02-AB5C-F143-8D2D-11281582F720}" type="pres">
      <dgm:prSet presAssocID="{5D427671-4044-443C-B284-8B672B7DB7A1}" presName="parTx" presStyleLbl="alignNode1" presStyleIdx="1" presStyleCnt="2">
        <dgm:presLayoutVars>
          <dgm:chMax val="0"/>
          <dgm:chPref val="0"/>
        </dgm:presLayoutVars>
      </dgm:prSet>
      <dgm:spPr/>
    </dgm:pt>
    <dgm:pt modelId="{B0630990-ECCB-1042-9243-13146FE2B342}" type="pres">
      <dgm:prSet presAssocID="{5D427671-4044-443C-B284-8B672B7DB7A1}" presName="desTx" presStyleLbl="alignAccFollowNode1" presStyleIdx="1" presStyleCnt="2">
        <dgm:presLayoutVars/>
      </dgm:prSet>
      <dgm:spPr/>
    </dgm:pt>
  </dgm:ptLst>
  <dgm:cxnLst>
    <dgm:cxn modelId="{0C835413-C043-D248-A086-065671BCF093}" type="presOf" srcId="{46539C69-8761-42BF-A375-A64A4ABD0FDB}" destId="{98A75154-F7C5-EA4B-AD62-E28CF34D385F}" srcOrd="0" destOrd="1" presId="urn:microsoft.com/office/officeart/2016/7/layout/ChevronBlockProcess"/>
    <dgm:cxn modelId="{C67D7418-8834-4581-AF3A-2915C5CCBA57}" srcId="{63AA4B89-8042-4E5C-9412-843B05BBD11B}" destId="{FC7AA4D7-F151-4979-B80F-C813446EFA86}" srcOrd="0" destOrd="0" parTransId="{1AF5F946-07D8-4A6E-AC56-36653D5A053B}" sibTransId="{F336C4CA-22C4-4957-8C71-F4E7F749F659}"/>
    <dgm:cxn modelId="{B4CB6141-FEDB-D743-A573-4E1E43EE6B3E}" type="presOf" srcId="{FC7AA4D7-F151-4979-B80F-C813446EFA86}" destId="{98A75154-F7C5-EA4B-AD62-E28CF34D385F}" srcOrd="0" destOrd="0" presId="urn:microsoft.com/office/officeart/2016/7/layout/ChevronBlockProcess"/>
    <dgm:cxn modelId="{2ABB2D5A-6F20-DE49-A8DE-2EAB2CDC95D4}" type="presOf" srcId="{B1019F93-10D6-4FB8-A1C5-0ABECD2AD682}" destId="{E7053055-C530-0140-BE8E-4BC3B79F31F5}" srcOrd="0" destOrd="0" presId="urn:microsoft.com/office/officeart/2016/7/layout/ChevronBlockProcess"/>
    <dgm:cxn modelId="{35283D8E-FA06-449B-9D9D-BFB069B161A9}" srcId="{FD5E6C9F-8A06-4017-8B7E-125D0583FDE4}" destId="{768317C2-1895-4778-B4EE-A48CBB9068C6}" srcOrd="0" destOrd="0" parTransId="{B7C61F83-9DDB-4592-AB98-6C9C3B8D7E4E}" sibTransId="{13B29C23-5A87-46B6-8A05-7006DE9D9289}"/>
    <dgm:cxn modelId="{19A3D7A3-6D69-B442-A259-2BE24354C1B7}" type="presOf" srcId="{63AA4B89-8042-4E5C-9412-843B05BBD11B}" destId="{3587C590-94A9-9047-BD81-4E09756B2F26}" srcOrd="0" destOrd="0" presId="urn:microsoft.com/office/officeart/2016/7/layout/ChevronBlockProcess"/>
    <dgm:cxn modelId="{C81E66A9-7EED-2F4F-8E19-F7DD4D3049E9}" type="presOf" srcId="{5D427671-4044-443C-B284-8B672B7DB7A1}" destId="{C1D72D02-AB5C-F143-8D2D-11281582F720}" srcOrd="0" destOrd="0" presId="urn:microsoft.com/office/officeart/2016/7/layout/ChevronBlockProcess"/>
    <dgm:cxn modelId="{97AF7ECD-E3F7-4708-A509-9D1B47F5EAAF}" srcId="{B1019F93-10D6-4FB8-A1C5-0ABECD2AD682}" destId="{63AA4B89-8042-4E5C-9412-843B05BBD11B}" srcOrd="0" destOrd="0" parTransId="{2CF1EBBD-239E-4272-A77B-D3532DEF3DB3}" sibTransId="{A5444C88-D816-41DA-A749-E4B235159780}"/>
    <dgm:cxn modelId="{190F02DB-CF6E-654E-9D4F-8BBC82F1C697}" type="presOf" srcId="{FD5E6C9F-8A06-4017-8B7E-125D0583FDE4}" destId="{B0630990-ECCB-1042-9243-13146FE2B342}" srcOrd="0" destOrd="0" presId="urn:microsoft.com/office/officeart/2016/7/layout/ChevronBlockProcess"/>
    <dgm:cxn modelId="{FF6679DD-A461-4C56-831A-E09D79602067}" srcId="{FC7AA4D7-F151-4979-B80F-C813446EFA86}" destId="{46539C69-8761-42BF-A375-A64A4ABD0FDB}" srcOrd="0" destOrd="0" parTransId="{E3B6CEBF-33F8-4855-A435-F32F075FE5ED}" sibTransId="{955370F4-B9A5-49FB-8D1E-40CA80EA489C}"/>
    <dgm:cxn modelId="{6DADF4DF-BF2A-4BC4-96D1-1C5EC5031EA9}" srcId="{5D427671-4044-443C-B284-8B672B7DB7A1}" destId="{FD5E6C9F-8A06-4017-8B7E-125D0583FDE4}" srcOrd="0" destOrd="0" parTransId="{B3FA1D4F-03EE-4FB1-B115-F069029842AB}" sibTransId="{4F81E9CD-346D-4C3E-A334-808233A914F6}"/>
    <dgm:cxn modelId="{A0C516E1-F7E3-4AB5-8551-F330595A7A04}" srcId="{B1019F93-10D6-4FB8-A1C5-0ABECD2AD682}" destId="{5D427671-4044-443C-B284-8B672B7DB7A1}" srcOrd="1" destOrd="0" parTransId="{83AE10C6-E67C-4CDA-8977-5C0ED6864E2F}" sibTransId="{318F0D4F-AEA6-464F-ACD1-FD7FB02B1625}"/>
    <dgm:cxn modelId="{F063EFF7-AEFC-2C41-B179-D3B1226D9DB6}" type="presOf" srcId="{768317C2-1895-4778-B4EE-A48CBB9068C6}" destId="{B0630990-ECCB-1042-9243-13146FE2B342}" srcOrd="0" destOrd="1" presId="urn:microsoft.com/office/officeart/2016/7/layout/ChevronBlockProcess"/>
    <dgm:cxn modelId="{677A4919-71EB-6E48-9B28-56FAB85900C4}" type="presParOf" srcId="{E7053055-C530-0140-BE8E-4BC3B79F31F5}" destId="{D8F805A4-35C2-544E-8710-3341F4C59FE7}" srcOrd="0" destOrd="0" presId="urn:microsoft.com/office/officeart/2016/7/layout/ChevronBlockProcess"/>
    <dgm:cxn modelId="{4B107466-5096-7740-9DCC-DE8318E33FB9}" type="presParOf" srcId="{D8F805A4-35C2-544E-8710-3341F4C59FE7}" destId="{3587C590-94A9-9047-BD81-4E09756B2F26}" srcOrd="0" destOrd="0" presId="urn:microsoft.com/office/officeart/2016/7/layout/ChevronBlockProcess"/>
    <dgm:cxn modelId="{FE4F4D01-2DF1-074F-A9DD-6848EB551B09}" type="presParOf" srcId="{D8F805A4-35C2-544E-8710-3341F4C59FE7}" destId="{98A75154-F7C5-EA4B-AD62-E28CF34D385F}" srcOrd="1" destOrd="0" presId="urn:microsoft.com/office/officeart/2016/7/layout/ChevronBlockProcess"/>
    <dgm:cxn modelId="{46195419-E5EB-6B4B-A0C2-BB8D7560CF46}" type="presParOf" srcId="{E7053055-C530-0140-BE8E-4BC3B79F31F5}" destId="{A7AF36FA-3BB9-774F-8AE8-CA82D9E27FB3}" srcOrd="1" destOrd="0" presId="urn:microsoft.com/office/officeart/2016/7/layout/ChevronBlockProcess"/>
    <dgm:cxn modelId="{36CDDD3F-156B-F146-B592-03E83F06E3BF}" type="presParOf" srcId="{E7053055-C530-0140-BE8E-4BC3B79F31F5}" destId="{2B93FE6E-50D6-DA49-98B7-3E44150C9E81}" srcOrd="2" destOrd="0" presId="urn:microsoft.com/office/officeart/2016/7/layout/ChevronBlockProcess"/>
    <dgm:cxn modelId="{BA9BD2D7-42CC-F841-A996-704B2ABD6614}" type="presParOf" srcId="{2B93FE6E-50D6-DA49-98B7-3E44150C9E81}" destId="{C1D72D02-AB5C-F143-8D2D-11281582F720}" srcOrd="0" destOrd="0" presId="urn:microsoft.com/office/officeart/2016/7/layout/ChevronBlockProcess"/>
    <dgm:cxn modelId="{C2BE4424-E838-FC48-A314-EF2D984E4E97}" type="presParOf" srcId="{2B93FE6E-50D6-DA49-98B7-3E44150C9E81}" destId="{B0630990-ECCB-1042-9243-13146FE2B342}"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27167-8428-0849-B8BD-833E2736BB30}">
      <dsp:nvSpPr>
        <dsp:cNvPr id="0" name=""/>
        <dsp:cNvSpPr/>
      </dsp:nvSpPr>
      <dsp:spPr>
        <a:xfrm>
          <a:off x="0" y="42473"/>
          <a:ext cx="4683949" cy="1750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Handling missing data</a:t>
          </a:r>
          <a:endParaRPr lang="en-US" sz="4400" kern="1200" dirty="0"/>
        </a:p>
      </dsp:txBody>
      <dsp:txXfrm>
        <a:off x="85444" y="127917"/>
        <a:ext cx="4513061" cy="1579432"/>
      </dsp:txXfrm>
    </dsp:sp>
    <dsp:sp modelId="{2A785510-88C2-8A4D-990A-A7C9C34FECB7}">
      <dsp:nvSpPr>
        <dsp:cNvPr id="0" name=""/>
        <dsp:cNvSpPr/>
      </dsp:nvSpPr>
      <dsp:spPr>
        <a:xfrm>
          <a:off x="0" y="1919513"/>
          <a:ext cx="4683949" cy="1750320"/>
        </a:xfrm>
        <a:prstGeom prst="roundRec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Data normalization</a:t>
          </a:r>
          <a:endParaRPr lang="en-US" sz="4400" kern="1200" dirty="0"/>
        </a:p>
      </dsp:txBody>
      <dsp:txXfrm>
        <a:off x="85444" y="2004957"/>
        <a:ext cx="4513061" cy="1579432"/>
      </dsp:txXfrm>
    </dsp:sp>
    <dsp:sp modelId="{B56A0B4E-5C6C-6747-B102-CC19D4B7F331}">
      <dsp:nvSpPr>
        <dsp:cNvPr id="0" name=""/>
        <dsp:cNvSpPr/>
      </dsp:nvSpPr>
      <dsp:spPr>
        <a:xfrm>
          <a:off x="0" y="3796553"/>
          <a:ext cx="4683949" cy="175032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Data transformation </a:t>
          </a:r>
          <a:endParaRPr lang="en-US" sz="4400" kern="1200" dirty="0"/>
        </a:p>
      </dsp:txBody>
      <dsp:txXfrm>
        <a:off x="85444" y="3881997"/>
        <a:ext cx="4513061" cy="1579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C7DD4-16D7-554E-AD9E-E95D54C69B19}">
      <dsp:nvSpPr>
        <dsp:cNvPr id="0" name=""/>
        <dsp:cNvSpPr/>
      </dsp:nvSpPr>
      <dsp:spPr>
        <a:xfrm>
          <a:off x="1118728" y="431"/>
          <a:ext cx="2837340" cy="170240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Improved data quality:</a:t>
          </a:r>
        </a:p>
        <a:p>
          <a:pPr marL="0" lvl="0" indent="0" algn="ctr" defTabSz="577850">
            <a:lnSpc>
              <a:spcPct val="90000"/>
            </a:lnSpc>
            <a:spcBef>
              <a:spcPct val="0"/>
            </a:spcBef>
            <a:spcAft>
              <a:spcPct val="35000"/>
            </a:spcAft>
            <a:buNone/>
          </a:pPr>
          <a:r>
            <a:rPr lang="en-US" sz="1300" kern="1200"/>
            <a:t> It is therefore very important to clean the data as this reduces the chances of errors, inconsistencies and missing values, which ultimately makes the data to be more accurate and reliable in the analysis.</a:t>
          </a:r>
        </a:p>
      </dsp:txBody>
      <dsp:txXfrm>
        <a:off x="1118728" y="431"/>
        <a:ext cx="2837340" cy="1702404"/>
      </dsp:txXfrm>
    </dsp:sp>
    <dsp:sp modelId="{C60748BF-B578-8C41-B961-6B8015B1987D}">
      <dsp:nvSpPr>
        <dsp:cNvPr id="0" name=""/>
        <dsp:cNvSpPr/>
      </dsp:nvSpPr>
      <dsp:spPr>
        <a:xfrm>
          <a:off x="4239802" y="431"/>
          <a:ext cx="2837340" cy="1702404"/>
        </a:xfrm>
        <a:prstGeom prst="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Better decision-making: </a:t>
          </a:r>
        </a:p>
        <a:p>
          <a:pPr marL="0" lvl="0" indent="0" algn="ctr" defTabSz="577850">
            <a:lnSpc>
              <a:spcPct val="90000"/>
            </a:lnSpc>
            <a:spcBef>
              <a:spcPct val="0"/>
            </a:spcBef>
            <a:spcAft>
              <a:spcPct val="35000"/>
            </a:spcAft>
            <a:buNone/>
          </a:pPr>
          <a:r>
            <a:rPr lang="en-US" sz="1300" kern="1200"/>
            <a:t>Consistent and clean data gives organization insight into comprehensive and actual information and minimizes the way such organizations make decisions on outdated and incomplete data.</a:t>
          </a:r>
        </a:p>
      </dsp:txBody>
      <dsp:txXfrm>
        <a:off x="4239802" y="431"/>
        <a:ext cx="2837340" cy="1702404"/>
      </dsp:txXfrm>
    </dsp:sp>
    <dsp:sp modelId="{AE0F071D-374A-F24F-9CFF-E11ED9AEFA74}">
      <dsp:nvSpPr>
        <dsp:cNvPr id="0" name=""/>
        <dsp:cNvSpPr/>
      </dsp:nvSpPr>
      <dsp:spPr>
        <a:xfrm>
          <a:off x="1118728" y="1986569"/>
          <a:ext cx="2837340" cy="1702404"/>
        </a:xfrm>
        <a:prstGeom prst="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Increased efficiency: </a:t>
          </a:r>
        </a:p>
        <a:p>
          <a:pPr marL="0" lvl="0" indent="0" algn="ctr" defTabSz="577850">
            <a:lnSpc>
              <a:spcPct val="90000"/>
            </a:lnSpc>
            <a:spcBef>
              <a:spcPct val="0"/>
            </a:spcBef>
            <a:spcAft>
              <a:spcPct val="35000"/>
            </a:spcAft>
            <a:buNone/>
          </a:pPr>
          <a:r>
            <a:rPr lang="en-US" sz="1300" kern="1200"/>
            <a:t>High quality data is efficient to analyze, model or report on it, whereas clean data often avoids a lot of foreseen time and effort that goes into handling poor data quality.</a:t>
          </a:r>
        </a:p>
      </dsp:txBody>
      <dsp:txXfrm>
        <a:off x="1118728" y="1986569"/>
        <a:ext cx="2837340" cy="1702404"/>
      </dsp:txXfrm>
    </dsp:sp>
    <dsp:sp modelId="{469DEB2B-B1D5-E443-804D-E3CB7D0F8823}">
      <dsp:nvSpPr>
        <dsp:cNvPr id="0" name=""/>
        <dsp:cNvSpPr/>
      </dsp:nvSpPr>
      <dsp:spPr>
        <a:xfrm>
          <a:off x="4239802" y="1986569"/>
          <a:ext cx="2837340" cy="1702404"/>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Compliance and regulatory requirements: </a:t>
          </a:r>
        </a:p>
        <a:p>
          <a:pPr marL="0" lvl="0" indent="0" algn="ctr" defTabSz="577850">
            <a:lnSpc>
              <a:spcPct val="90000"/>
            </a:lnSpc>
            <a:spcBef>
              <a:spcPct val="0"/>
            </a:spcBef>
            <a:spcAft>
              <a:spcPct val="35000"/>
            </a:spcAft>
            <a:buNone/>
          </a:pPr>
          <a:r>
            <a:rPr lang="en-US" sz="1300" kern="1200"/>
            <a:t>There are standard policies the industries and various regulatory authorities set on data quality, and by data cleaning, one can be able to conform with these standards to avoid penalties and legal endangers.</a:t>
          </a:r>
        </a:p>
      </dsp:txBody>
      <dsp:txXfrm>
        <a:off x="4239802" y="1986569"/>
        <a:ext cx="2837340" cy="1702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9A47F-474B-FC46-B268-586E10AE0053}">
      <dsp:nvSpPr>
        <dsp:cNvPr id="0" name=""/>
        <dsp:cNvSpPr/>
      </dsp:nvSpPr>
      <dsp:spPr>
        <a:xfrm>
          <a:off x="2401" y="191502"/>
          <a:ext cx="1904899" cy="114293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baseline="0"/>
            <a:t>Data cleaning</a:t>
          </a:r>
          <a:endParaRPr lang="en-US" sz="1600" kern="1200"/>
        </a:p>
        <a:p>
          <a:pPr marL="114300" lvl="1" indent="-114300" algn="l" defTabSz="533400">
            <a:lnSpc>
              <a:spcPct val="90000"/>
            </a:lnSpc>
            <a:spcBef>
              <a:spcPct val="0"/>
            </a:spcBef>
            <a:spcAft>
              <a:spcPct val="15000"/>
            </a:spcAft>
            <a:buChar char="•"/>
          </a:pPr>
          <a:r>
            <a:rPr lang="en-US" sz="1200" b="0" i="0" kern="1200" baseline="0"/>
            <a:t>Noise, outliers, missing values, duplicate data </a:t>
          </a:r>
          <a:endParaRPr lang="en-US" sz="1200" kern="1200"/>
        </a:p>
        <a:p>
          <a:pPr marL="114300" lvl="1" indent="-114300" algn="l" defTabSz="533400">
            <a:lnSpc>
              <a:spcPct val="90000"/>
            </a:lnSpc>
            <a:spcBef>
              <a:spcPct val="0"/>
            </a:spcBef>
            <a:spcAft>
              <a:spcPct val="15000"/>
            </a:spcAft>
            <a:buChar char="•"/>
          </a:pPr>
          <a:r>
            <a:rPr lang="en-US" sz="1200" b="0" i="0" kern="1200" baseline="0"/>
            <a:t>Dealing with categorical data</a:t>
          </a:r>
          <a:endParaRPr lang="en-US" sz="1200" kern="1200"/>
        </a:p>
      </dsp:txBody>
      <dsp:txXfrm>
        <a:off x="2401" y="191502"/>
        <a:ext cx="1904899" cy="1142939"/>
      </dsp:txXfrm>
    </dsp:sp>
    <dsp:sp modelId="{DF0087BE-62A5-534C-A008-E7A61D54F73A}">
      <dsp:nvSpPr>
        <dsp:cNvPr id="0" name=""/>
        <dsp:cNvSpPr/>
      </dsp:nvSpPr>
      <dsp:spPr>
        <a:xfrm>
          <a:off x="2097790" y="191502"/>
          <a:ext cx="1904899" cy="1142939"/>
        </a:xfrm>
        <a:prstGeom prst="rect">
          <a:avLst/>
        </a:prstGeom>
        <a:solidFill>
          <a:schemeClr val="accent2">
            <a:hueOff val="520169"/>
            <a:satOff val="-649"/>
            <a:lumOff val="1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Data integration</a:t>
          </a:r>
          <a:endParaRPr lang="en-US" sz="1600" kern="1200"/>
        </a:p>
      </dsp:txBody>
      <dsp:txXfrm>
        <a:off x="2097790" y="191502"/>
        <a:ext cx="1904899" cy="1142939"/>
      </dsp:txXfrm>
    </dsp:sp>
    <dsp:sp modelId="{FA6AD624-CDA1-7543-AB08-C77C59C74285}">
      <dsp:nvSpPr>
        <dsp:cNvPr id="0" name=""/>
        <dsp:cNvSpPr/>
      </dsp:nvSpPr>
      <dsp:spPr>
        <a:xfrm>
          <a:off x="4193180" y="191502"/>
          <a:ext cx="1904899" cy="1142939"/>
        </a:xfrm>
        <a:prstGeom prst="rect">
          <a:avLst/>
        </a:prstGeom>
        <a:solidFill>
          <a:schemeClr val="accent2">
            <a:hueOff val="1040338"/>
            <a:satOff val="-1298"/>
            <a:lumOff val="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Data transformation </a:t>
          </a:r>
          <a:endParaRPr lang="en-US" sz="1600" kern="1200"/>
        </a:p>
      </dsp:txBody>
      <dsp:txXfrm>
        <a:off x="4193180" y="191502"/>
        <a:ext cx="1904899" cy="1142939"/>
      </dsp:txXfrm>
    </dsp:sp>
    <dsp:sp modelId="{450A930A-D102-6948-BC8E-8FBD56C1B188}">
      <dsp:nvSpPr>
        <dsp:cNvPr id="0" name=""/>
        <dsp:cNvSpPr/>
      </dsp:nvSpPr>
      <dsp:spPr>
        <a:xfrm>
          <a:off x="6288570" y="191502"/>
          <a:ext cx="1904899" cy="1142939"/>
        </a:xfrm>
        <a:prstGeom prst="rect">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Data reduction</a:t>
          </a:r>
          <a:endParaRPr lang="en-US" sz="1600" kern="1200"/>
        </a:p>
      </dsp:txBody>
      <dsp:txXfrm>
        <a:off x="6288570" y="191502"/>
        <a:ext cx="1904899" cy="1142939"/>
      </dsp:txXfrm>
    </dsp:sp>
    <dsp:sp modelId="{AC9784EE-2783-3C45-81C5-7A2CCE062C84}">
      <dsp:nvSpPr>
        <dsp:cNvPr id="0" name=""/>
        <dsp:cNvSpPr/>
      </dsp:nvSpPr>
      <dsp:spPr>
        <a:xfrm>
          <a:off x="2401" y="1524932"/>
          <a:ext cx="1904899" cy="1142939"/>
        </a:xfrm>
        <a:prstGeom prst="rect">
          <a:avLst/>
        </a:prstGeom>
        <a:solidFill>
          <a:schemeClr val="accent2">
            <a:hueOff val="2080676"/>
            <a:satOff val="-2595"/>
            <a:lumOff val="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Sampling</a:t>
          </a:r>
          <a:endParaRPr lang="en-US" sz="1600" kern="1200"/>
        </a:p>
      </dsp:txBody>
      <dsp:txXfrm>
        <a:off x="2401" y="1524932"/>
        <a:ext cx="1904899" cy="1142939"/>
      </dsp:txXfrm>
    </dsp:sp>
    <dsp:sp modelId="{D5478D28-98AA-094E-A097-20BF0D93D801}">
      <dsp:nvSpPr>
        <dsp:cNvPr id="0" name=""/>
        <dsp:cNvSpPr/>
      </dsp:nvSpPr>
      <dsp:spPr>
        <a:xfrm>
          <a:off x="2097790" y="1524932"/>
          <a:ext cx="1904899" cy="1142939"/>
        </a:xfrm>
        <a:prstGeom prst="rect">
          <a:avLst/>
        </a:prstGeom>
        <a:solidFill>
          <a:schemeClr val="accent2">
            <a:hueOff val="2600844"/>
            <a:satOff val="-3244"/>
            <a:lumOff val="7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Imputation</a:t>
          </a:r>
          <a:endParaRPr lang="en-US" sz="1600" kern="1200"/>
        </a:p>
      </dsp:txBody>
      <dsp:txXfrm>
        <a:off x="2097790" y="1524932"/>
        <a:ext cx="1904899" cy="1142939"/>
      </dsp:txXfrm>
    </dsp:sp>
    <dsp:sp modelId="{9EB63A7E-BE39-6442-A38B-9CB9042E110A}">
      <dsp:nvSpPr>
        <dsp:cNvPr id="0" name=""/>
        <dsp:cNvSpPr/>
      </dsp:nvSpPr>
      <dsp:spPr>
        <a:xfrm>
          <a:off x="4193180" y="1524932"/>
          <a:ext cx="1904899" cy="1142939"/>
        </a:xfrm>
        <a:prstGeom prst="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Discretization</a:t>
          </a:r>
          <a:endParaRPr lang="en-US" sz="1600" kern="1200"/>
        </a:p>
      </dsp:txBody>
      <dsp:txXfrm>
        <a:off x="4193180" y="1524932"/>
        <a:ext cx="1904899" cy="1142939"/>
      </dsp:txXfrm>
    </dsp:sp>
    <dsp:sp modelId="{5326AC9E-9454-704B-B5A6-454E7BDC23F6}">
      <dsp:nvSpPr>
        <dsp:cNvPr id="0" name=""/>
        <dsp:cNvSpPr/>
      </dsp:nvSpPr>
      <dsp:spPr>
        <a:xfrm>
          <a:off x="6288570" y="1524932"/>
          <a:ext cx="1904899" cy="1142939"/>
        </a:xfrm>
        <a:prstGeom prst="rect">
          <a:avLst/>
        </a:prstGeom>
        <a:solidFill>
          <a:schemeClr val="accent2">
            <a:hueOff val="3641182"/>
            <a:satOff val="-4541"/>
            <a:lumOff val="10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Feature extraction</a:t>
          </a:r>
          <a:endParaRPr lang="en-US" sz="1600" kern="1200"/>
        </a:p>
      </dsp:txBody>
      <dsp:txXfrm>
        <a:off x="6288570" y="1524932"/>
        <a:ext cx="1904899" cy="1142939"/>
      </dsp:txXfrm>
    </dsp:sp>
    <dsp:sp modelId="{3A480A96-C925-5C46-B970-B0D531ECAADC}">
      <dsp:nvSpPr>
        <dsp:cNvPr id="0" name=""/>
        <dsp:cNvSpPr/>
      </dsp:nvSpPr>
      <dsp:spPr>
        <a:xfrm>
          <a:off x="2097790" y="2858362"/>
          <a:ext cx="1904899" cy="1142939"/>
        </a:xfrm>
        <a:prstGeom prst="rect">
          <a:avLst/>
        </a:prstGeom>
        <a:solidFill>
          <a:schemeClr val="accent2">
            <a:hueOff val="4161351"/>
            <a:satOff val="-5190"/>
            <a:lumOff val="12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Splitting the dataset into training and testing sets</a:t>
          </a:r>
          <a:endParaRPr lang="en-US" sz="1600" kern="1200"/>
        </a:p>
      </dsp:txBody>
      <dsp:txXfrm>
        <a:off x="2097790" y="2858362"/>
        <a:ext cx="1904899" cy="1142939"/>
      </dsp:txXfrm>
    </dsp:sp>
    <dsp:sp modelId="{5A3D1EBD-DF20-2646-99D6-16804C9459BC}">
      <dsp:nvSpPr>
        <dsp:cNvPr id="0" name=""/>
        <dsp:cNvSpPr/>
      </dsp:nvSpPr>
      <dsp:spPr>
        <a:xfrm>
          <a:off x="4193180" y="2858362"/>
          <a:ext cx="1904899" cy="1142939"/>
        </a:xfrm>
        <a:prstGeom prst="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a:t>Scaling the features</a:t>
          </a:r>
          <a:endParaRPr lang="en-US" sz="1600" kern="1200"/>
        </a:p>
      </dsp:txBody>
      <dsp:txXfrm>
        <a:off x="4193180" y="2858362"/>
        <a:ext cx="1904899" cy="1142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515C4-7DDA-4E43-952F-4268B3E4C71C}">
      <dsp:nvSpPr>
        <dsp:cNvPr id="0" name=""/>
        <dsp:cNvSpPr/>
      </dsp:nvSpPr>
      <dsp:spPr>
        <a:xfrm>
          <a:off x="0" y="4478141"/>
          <a:ext cx="5589270" cy="9797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a:t>Data preprocessing is divided into four stages </a:t>
          </a:r>
          <a:endParaRPr lang="en-US" sz="1800" kern="1200"/>
        </a:p>
      </dsp:txBody>
      <dsp:txXfrm>
        <a:off x="0" y="4478141"/>
        <a:ext cx="5589270" cy="529042"/>
      </dsp:txXfrm>
    </dsp:sp>
    <dsp:sp modelId="{7304D47C-3A77-9946-954F-64BAD888F7E3}">
      <dsp:nvSpPr>
        <dsp:cNvPr id="0" name=""/>
        <dsp:cNvSpPr/>
      </dsp:nvSpPr>
      <dsp:spPr>
        <a:xfrm>
          <a:off x="0" y="4987590"/>
          <a:ext cx="1397317" cy="45066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a:t>Data cleaning,</a:t>
          </a:r>
          <a:endParaRPr lang="en-US" sz="1400" kern="1200"/>
        </a:p>
      </dsp:txBody>
      <dsp:txXfrm>
        <a:off x="0" y="4987590"/>
        <a:ext cx="1397317" cy="450665"/>
      </dsp:txXfrm>
    </dsp:sp>
    <dsp:sp modelId="{4424B8F7-1944-A44E-A87B-42380DEA8A16}">
      <dsp:nvSpPr>
        <dsp:cNvPr id="0" name=""/>
        <dsp:cNvSpPr/>
      </dsp:nvSpPr>
      <dsp:spPr>
        <a:xfrm>
          <a:off x="1397317" y="4987590"/>
          <a:ext cx="1397317" cy="45066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a:t>Data integration, </a:t>
          </a:r>
          <a:endParaRPr lang="en-US" sz="1400" kern="1200"/>
        </a:p>
      </dsp:txBody>
      <dsp:txXfrm>
        <a:off x="1397317" y="4987590"/>
        <a:ext cx="1397317" cy="450665"/>
      </dsp:txXfrm>
    </dsp:sp>
    <dsp:sp modelId="{386724B5-DCE1-DA42-8C3C-E7B4F2C0B36A}">
      <dsp:nvSpPr>
        <dsp:cNvPr id="0" name=""/>
        <dsp:cNvSpPr/>
      </dsp:nvSpPr>
      <dsp:spPr>
        <a:xfrm>
          <a:off x="2794635" y="4987590"/>
          <a:ext cx="1397317" cy="450665"/>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a:t>Data reduction, and</a:t>
          </a:r>
          <a:endParaRPr lang="en-US" sz="1400" kern="1200"/>
        </a:p>
      </dsp:txBody>
      <dsp:txXfrm>
        <a:off x="2794635" y="4987590"/>
        <a:ext cx="1397317" cy="450665"/>
      </dsp:txXfrm>
    </dsp:sp>
    <dsp:sp modelId="{3A6D895E-FEB3-454B-A41F-E9AACC500C74}">
      <dsp:nvSpPr>
        <dsp:cNvPr id="0" name=""/>
        <dsp:cNvSpPr/>
      </dsp:nvSpPr>
      <dsp:spPr>
        <a:xfrm>
          <a:off x="4191952" y="4987590"/>
          <a:ext cx="1397317" cy="450665"/>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a:t>Data transformation.</a:t>
          </a:r>
          <a:endParaRPr lang="en-US" sz="1400" kern="1200"/>
        </a:p>
      </dsp:txBody>
      <dsp:txXfrm>
        <a:off x="4191952" y="4987590"/>
        <a:ext cx="1397317" cy="450665"/>
      </dsp:txXfrm>
    </dsp:sp>
    <dsp:sp modelId="{5730E302-FFA3-E045-983D-EEBA29ADEC5C}">
      <dsp:nvSpPr>
        <dsp:cNvPr id="0" name=""/>
        <dsp:cNvSpPr/>
      </dsp:nvSpPr>
      <dsp:spPr>
        <a:xfrm rot="10800000">
          <a:off x="0" y="2986046"/>
          <a:ext cx="5589270" cy="1506790"/>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a:t>3.  	Consistency</a:t>
          </a:r>
          <a:endParaRPr lang="en-US" sz="1800" kern="1200"/>
        </a:p>
      </dsp:txBody>
      <dsp:txXfrm rot="10800000">
        <a:off x="0" y="2986046"/>
        <a:ext cx="5589270" cy="979067"/>
      </dsp:txXfrm>
    </dsp:sp>
    <dsp:sp modelId="{6FB9CA05-A40C-304A-ACD0-3A09CA639CC6}">
      <dsp:nvSpPr>
        <dsp:cNvPr id="0" name=""/>
        <dsp:cNvSpPr/>
      </dsp:nvSpPr>
      <dsp:spPr>
        <a:xfrm rot="10800000">
          <a:off x="0" y="1493951"/>
          <a:ext cx="5589270" cy="1506790"/>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a:t>2.  	Completeness</a:t>
          </a:r>
          <a:endParaRPr lang="en-US" sz="1800" kern="1200"/>
        </a:p>
      </dsp:txBody>
      <dsp:txXfrm rot="10800000">
        <a:off x="0" y="1493951"/>
        <a:ext cx="5589270" cy="979067"/>
      </dsp:txXfrm>
    </dsp:sp>
    <dsp:sp modelId="{8DCA2431-9ACE-4644-84B0-B92FD52D7DE4}">
      <dsp:nvSpPr>
        <dsp:cNvPr id="0" name=""/>
        <dsp:cNvSpPr/>
      </dsp:nvSpPr>
      <dsp:spPr>
        <a:xfrm rot="10800000">
          <a:off x="0" y="1856"/>
          <a:ext cx="5589270" cy="1506790"/>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i="0" kern="1200" baseline="0"/>
            <a:t>1.	Accuracy</a:t>
          </a:r>
          <a:endParaRPr lang="en-US" sz="1800" kern="1200"/>
        </a:p>
      </dsp:txBody>
      <dsp:txXfrm rot="-10800000">
        <a:off x="0" y="1856"/>
        <a:ext cx="5589270" cy="528883"/>
      </dsp:txXfrm>
    </dsp:sp>
    <dsp:sp modelId="{C3C5205D-2814-5E43-89D6-B354A05259DF}">
      <dsp:nvSpPr>
        <dsp:cNvPr id="0" name=""/>
        <dsp:cNvSpPr/>
      </dsp:nvSpPr>
      <dsp:spPr>
        <a:xfrm>
          <a:off x="0" y="530739"/>
          <a:ext cx="2794634" cy="450530"/>
        </a:xfrm>
        <a:prstGeom prst="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a:t>Human/computer errors </a:t>
          </a:r>
          <a:endParaRPr lang="en-US" sz="1400" kern="1200"/>
        </a:p>
      </dsp:txBody>
      <dsp:txXfrm>
        <a:off x="0" y="530739"/>
        <a:ext cx="2794634" cy="450530"/>
      </dsp:txXfrm>
    </dsp:sp>
    <dsp:sp modelId="{0F9C9C85-1190-464C-BDC4-8A8E830FB65C}">
      <dsp:nvSpPr>
        <dsp:cNvPr id="0" name=""/>
        <dsp:cNvSpPr/>
      </dsp:nvSpPr>
      <dsp:spPr>
        <a:xfrm>
          <a:off x="2794635" y="530739"/>
          <a:ext cx="2794634" cy="45053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b="0" i="0" kern="1200" baseline="0"/>
            <a:t>Incorrect formats </a:t>
          </a:r>
          <a:endParaRPr lang="en-US" sz="1400" kern="1200"/>
        </a:p>
      </dsp:txBody>
      <dsp:txXfrm>
        <a:off x="2794635" y="530739"/>
        <a:ext cx="2794634" cy="4505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4FF9D-16DF-FD40-B390-E922EB8A7717}">
      <dsp:nvSpPr>
        <dsp:cNvPr id="0" name=""/>
        <dsp:cNvSpPr/>
      </dsp:nvSpPr>
      <dsp:spPr>
        <a:xfrm>
          <a:off x="0" y="117779"/>
          <a:ext cx="8382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Noise: random error or variance in a measured variable</a:t>
          </a:r>
        </a:p>
      </dsp:txBody>
      <dsp:txXfrm>
        <a:off x="30442" y="148221"/>
        <a:ext cx="8321116" cy="562726"/>
      </dsp:txXfrm>
    </dsp:sp>
    <dsp:sp modelId="{4C5C186C-BA39-0940-881A-952100CF2DE0}">
      <dsp:nvSpPr>
        <dsp:cNvPr id="0" name=""/>
        <dsp:cNvSpPr/>
      </dsp:nvSpPr>
      <dsp:spPr>
        <a:xfrm>
          <a:off x="0" y="816269"/>
          <a:ext cx="8382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Incorrect attribute values may be due to</a:t>
          </a:r>
        </a:p>
      </dsp:txBody>
      <dsp:txXfrm>
        <a:off x="30442" y="846711"/>
        <a:ext cx="8321116" cy="562726"/>
      </dsp:txXfrm>
    </dsp:sp>
    <dsp:sp modelId="{50D92FA4-3435-7F4F-B0DD-3159D43A1B6A}">
      <dsp:nvSpPr>
        <dsp:cNvPr id="0" name=""/>
        <dsp:cNvSpPr/>
      </dsp:nvSpPr>
      <dsp:spPr>
        <a:xfrm>
          <a:off x="0" y="1439880"/>
          <a:ext cx="8382000"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faulty data collection instruments</a:t>
          </a:r>
        </a:p>
        <a:p>
          <a:pPr marL="228600" lvl="1" indent="-228600" algn="l" defTabSz="889000">
            <a:lnSpc>
              <a:spcPct val="90000"/>
            </a:lnSpc>
            <a:spcBef>
              <a:spcPct val="0"/>
            </a:spcBef>
            <a:spcAft>
              <a:spcPct val="20000"/>
            </a:spcAft>
            <a:buChar char="•"/>
          </a:pPr>
          <a:r>
            <a:rPr lang="en-US" sz="2000" kern="1200"/>
            <a:t>data entry problems</a:t>
          </a:r>
        </a:p>
        <a:p>
          <a:pPr marL="228600" lvl="1" indent="-228600" algn="l" defTabSz="889000">
            <a:lnSpc>
              <a:spcPct val="90000"/>
            </a:lnSpc>
            <a:spcBef>
              <a:spcPct val="0"/>
            </a:spcBef>
            <a:spcAft>
              <a:spcPct val="20000"/>
            </a:spcAft>
            <a:buChar char="•"/>
          </a:pPr>
          <a:r>
            <a:rPr lang="en-US" sz="2000" kern="1200"/>
            <a:t>data transmission problems</a:t>
          </a:r>
        </a:p>
        <a:p>
          <a:pPr marL="228600" lvl="1" indent="-228600" algn="l" defTabSz="889000">
            <a:lnSpc>
              <a:spcPct val="90000"/>
            </a:lnSpc>
            <a:spcBef>
              <a:spcPct val="0"/>
            </a:spcBef>
            <a:spcAft>
              <a:spcPct val="20000"/>
            </a:spcAft>
            <a:buChar char="•"/>
          </a:pPr>
          <a:r>
            <a:rPr lang="en-US" sz="2000" kern="1200"/>
            <a:t>technology limitation</a:t>
          </a:r>
        </a:p>
        <a:p>
          <a:pPr marL="228600" lvl="1" indent="-228600" algn="l" defTabSz="889000">
            <a:lnSpc>
              <a:spcPct val="90000"/>
            </a:lnSpc>
            <a:spcBef>
              <a:spcPct val="0"/>
            </a:spcBef>
            <a:spcAft>
              <a:spcPct val="20000"/>
            </a:spcAft>
            <a:buChar char="•"/>
          </a:pPr>
          <a:r>
            <a:rPr lang="en-US" sz="2000" kern="1200"/>
            <a:t>inconsistency in naming convention </a:t>
          </a:r>
        </a:p>
      </dsp:txBody>
      <dsp:txXfrm>
        <a:off x="0" y="1439880"/>
        <a:ext cx="8382000" cy="1722240"/>
      </dsp:txXfrm>
    </dsp:sp>
    <dsp:sp modelId="{1FAE13F6-8354-624B-867C-1EE2CB09EB28}">
      <dsp:nvSpPr>
        <dsp:cNvPr id="0" name=""/>
        <dsp:cNvSpPr/>
      </dsp:nvSpPr>
      <dsp:spPr>
        <a:xfrm>
          <a:off x="0" y="3162120"/>
          <a:ext cx="83820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Other data problems which require data cleaning</a:t>
          </a:r>
        </a:p>
      </dsp:txBody>
      <dsp:txXfrm>
        <a:off x="30442" y="3192562"/>
        <a:ext cx="8321116" cy="562726"/>
      </dsp:txXfrm>
    </dsp:sp>
    <dsp:sp modelId="{1AD75DEB-06B1-DF49-A101-75990D7ED3B9}">
      <dsp:nvSpPr>
        <dsp:cNvPr id="0" name=""/>
        <dsp:cNvSpPr/>
      </dsp:nvSpPr>
      <dsp:spPr>
        <a:xfrm>
          <a:off x="0" y="3785730"/>
          <a:ext cx="83820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12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duplicate records</a:t>
          </a:r>
        </a:p>
        <a:p>
          <a:pPr marL="228600" lvl="1" indent="-228600" algn="l" defTabSz="889000">
            <a:lnSpc>
              <a:spcPct val="90000"/>
            </a:lnSpc>
            <a:spcBef>
              <a:spcPct val="0"/>
            </a:spcBef>
            <a:spcAft>
              <a:spcPct val="20000"/>
            </a:spcAft>
            <a:buChar char="•"/>
          </a:pPr>
          <a:r>
            <a:rPr lang="en-US" sz="2000" kern="1200"/>
            <a:t>incomplete data</a:t>
          </a:r>
        </a:p>
        <a:p>
          <a:pPr marL="228600" lvl="1" indent="-228600" algn="l" defTabSz="889000">
            <a:lnSpc>
              <a:spcPct val="90000"/>
            </a:lnSpc>
            <a:spcBef>
              <a:spcPct val="0"/>
            </a:spcBef>
            <a:spcAft>
              <a:spcPct val="20000"/>
            </a:spcAft>
            <a:buChar char="•"/>
          </a:pPr>
          <a:r>
            <a:rPr lang="en-US" sz="2000" kern="1200"/>
            <a:t>inconsistent data</a:t>
          </a:r>
        </a:p>
      </dsp:txBody>
      <dsp:txXfrm>
        <a:off x="0" y="3785730"/>
        <a:ext cx="8382000" cy="1049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F09EB-03C6-7744-96F7-041508216C1C}">
      <dsp:nvSpPr>
        <dsp:cNvPr id="0" name=""/>
        <dsp:cNvSpPr/>
      </dsp:nvSpPr>
      <dsp:spPr>
        <a:xfrm rot="5400000">
          <a:off x="5215503" y="-2074401"/>
          <a:ext cx="968513" cy="536448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first sort data and partition into (equal-frequency) bins</a:t>
          </a:r>
        </a:p>
        <a:p>
          <a:pPr marL="171450" lvl="1" indent="-171450" algn="l" defTabSz="755650">
            <a:lnSpc>
              <a:spcPct val="90000"/>
            </a:lnSpc>
            <a:spcBef>
              <a:spcPct val="0"/>
            </a:spcBef>
            <a:spcAft>
              <a:spcPct val="15000"/>
            </a:spcAft>
            <a:buChar char="•"/>
          </a:pPr>
          <a:r>
            <a:rPr lang="en-US" sz="1700" kern="1200"/>
            <a:t>then one can smooth by bin means,  smooth by bin median, smooth by bin boundaries, etc.</a:t>
          </a:r>
        </a:p>
      </dsp:txBody>
      <dsp:txXfrm rot="-5400000">
        <a:off x="3017520" y="170861"/>
        <a:ext cx="5317201" cy="873955"/>
      </dsp:txXfrm>
    </dsp:sp>
    <dsp:sp modelId="{9E11FFC8-836F-534C-A7AA-830BB9740BE4}">
      <dsp:nvSpPr>
        <dsp:cNvPr id="0" name=""/>
        <dsp:cNvSpPr/>
      </dsp:nvSpPr>
      <dsp:spPr>
        <a:xfrm>
          <a:off x="0" y="2517"/>
          <a:ext cx="3017520" cy="1210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Binning</a:t>
          </a:r>
        </a:p>
      </dsp:txBody>
      <dsp:txXfrm>
        <a:off x="59099" y="61616"/>
        <a:ext cx="2899322" cy="1092444"/>
      </dsp:txXfrm>
    </dsp:sp>
    <dsp:sp modelId="{9256C10B-9B7A-5941-A0A0-2B34D3B3077C}">
      <dsp:nvSpPr>
        <dsp:cNvPr id="0" name=""/>
        <dsp:cNvSpPr/>
      </dsp:nvSpPr>
      <dsp:spPr>
        <a:xfrm rot="5400000">
          <a:off x="5215503" y="-803227"/>
          <a:ext cx="968513" cy="536448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smooth by fitting the data into regression functions</a:t>
          </a:r>
        </a:p>
      </dsp:txBody>
      <dsp:txXfrm rot="-5400000">
        <a:off x="3017520" y="1442035"/>
        <a:ext cx="5317201" cy="873955"/>
      </dsp:txXfrm>
    </dsp:sp>
    <dsp:sp modelId="{7B25FCB4-6B62-9A40-BF1C-00569C7FE626}">
      <dsp:nvSpPr>
        <dsp:cNvPr id="0" name=""/>
        <dsp:cNvSpPr/>
      </dsp:nvSpPr>
      <dsp:spPr>
        <a:xfrm>
          <a:off x="0" y="1273691"/>
          <a:ext cx="3017520" cy="1210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Regression</a:t>
          </a:r>
        </a:p>
      </dsp:txBody>
      <dsp:txXfrm>
        <a:off x="59099" y="1332790"/>
        <a:ext cx="2899322" cy="1092444"/>
      </dsp:txXfrm>
    </dsp:sp>
    <dsp:sp modelId="{205C8DF7-8BB5-F74D-A3AF-761305BBDD1F}">
      <dsp:nvSpPr>
        <dsp:cNvPr id="0" name=""/>
        <dsp:cNvSpPr/>
      </dsp:nvSpPr>
      <dsp:spPr>
        <a:xfrm rot="5400000">
          <a:off x="5215503" y="467947"/>
          <a:ext cx="968513" cy="536448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detect and remove outliers</a:t>
          </a:r>
        </a:p>
      </dsp:txBody>
      <dsp:txXfrm rot="-5400000">
        <a:off x="3017520" y="2713210"/>
        <a:ext cx="5317201" cy="873955"/>
      </dsp:txXfrm>
    </dsp:sp>
    <dsp:sp modelId="{1056A46D-0F42-BD43-A261-9964DE2EF053}">
      <dsp:nvSpPr>
        <dsp:cNvPr id="0" name=""/>
        <dsp:cNvSpPr/>
      </dsp:nvSpPr>
      <dsp:spPr>
        <a:xfrm>
          <a:off x="0" y="2544866"/>
          <a:ext cx="3017520" cy="1210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Clustering</a:t>
          </a:r>
        </a:p>
      </dsp:txBody>
      <dsp:txXfrm>
        <a:off x="59099" y="2603965"/>
        <a:ext cx="2899322" cy="1092444"/>
      </dsp:txXfrm>
    </dsp:sp>
    <dsp:sp modelId="{AAEA97D1-DF4E-0740-A191-5BAE912C44F6}">
      <dsp:nvSpPr>
        <dsp:cNvPr id="0" name=""/>
        <dsp:cNvSpPr/>
      </dsp:nvSpPr>
      <dsp:spPr>
        <a:xfrm rot="5400000">
          <a:off x="5215503" y="1739121"/>
          <a:ext cx="968513" cy="536448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detect suspicious values and check by human (e.g., deal with possible outliers)</a:t>
          </a:r>
        </a:p>
      </dsp:txBody>
      <dsp:txXfrm rot="-5400000">
        <a:off x="3017520" y="3984384"/>
        <a:ext cx="5317201" cy="873955"/>
      </dsp:txXfrm>
    </dsp:sp>
    <dsp:sp modelId="{6117753D-FC5A-D542-A714-E29155A53D63}">
      <dsp:nvSpPr>
        <dsp:cNvPr id="0" name=""/>
        <dsp:cNvSpPr/>
      </dsp:nvSpPr>
      <dsp:spPr>
        <a:xfrm>
          <a:off x="0" y="3816040"/>
          <a:ext cx="3017520" cy="12106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Combined computer and human inspection</a:t>
          </a:r>
        </a:p>
      </dsp:txBody>
      <dsp:txXfrm>
        <a:off x="59099" y="3875139"/>
        <a:ext cx="2899322" cy="10924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D0D05-718C-4048-BB96-DBE0B07FD92C}">
      <dsp:nvSpPr>
        <dsp:cNvPr id="0" name=""/>
        <dsp:cNvSpPr/>
      </dsp:nvSpPr>
      <dsp:spPr>
        <a:xfrm>
          <a:off x="0" y="735468"/>
          <a:ext cx="8229600" cy="135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BA47E-9C9A-43CB-B0B0-10D26BAFA222}">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90C31E-DC02-4E70-B423-9B9A716EF869}">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022350">
            <a:lnSpc>
              <a:spcPct val="100000"/>
            </a:lnSpc>
            <a:spcBef>
              <a:spcPct val="0"/>
            </a:spcBef>
            <a:spcAft>
              <a:spcPct val="35000"/>
            </a:spcAft>
            <a:buNone/>
          </a:pPr>
          <a:r>
            <a:rPr lang="en-GB" sz="2300" kern="1200"/>
            <a:t>Some machine learning algorithms (e.g., decision trees, Random Forest) can handle missing data naturally.</a:t>
          </a:r>
          <a:endParaRPr lang="en-US" sz="2300" kern="1200"/>
        </a:p>
      </dsp:txBody>
      <dsp:txXfrm>
        <a:off x="1568246" y="735468"/>
        <a:ext cx="6661353" cy="1357788"/>
      </dsp:txXfrm>
    </dsp:sp>
    <dsp:sp modelId="{AB786BC0-EC76-465B-AF75-239F4E06DC1D}">
      <dsp:nvSpPr>
        <dsp:cNvPr id="0" name=""/>
        <dsp:cNvSpPr/>
      </dsp:nvSpPr>
      <dsp:spPr>
        <a:xfrm>
          <a:off x="0" y="2432705"/>
          <a:ext cx="8229600" cy="135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42360-A204-471D-ABC6-6EFE872771C5}">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1C408-99DD-4B51-A066-AD517698F9CD}">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022350">
            <a:lnSpc>
              <a:spcPct val="100000"/>
            </a:lnSpc>
            <a:spcBef>
              <a:spcPct val="0"/>
            </a:spcBef>
            <a:spcAft>
              <a:spcPct val="35000"/>
            </a:spcAft>
            <a:buNone/>
          </a:pPr>
          <a:r>
            <a:rPr lang="en-GB" sz="2300" kern="1200"/>
            <a:t>Use algorithms that handle missing data internally without requiring preprocessing to impute missing values.</a:t>
          </a:r>
          <a:endParaRPr lang="en-US" sz="2300" kern="1200"/>
        </a:p>
      </dsp:txBody>
      <dsp:txXfrm>
        <a:off x="1568246" y="2432705"/>
        <a:ext cx="6661353" cy="13577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10B59-03B0-6A44-91CA-596190707665}">
      <dsp:nvSpPr>
        <dsp:cNvPr id="0" name=""/>
        <dsp:cNvSpPr/>
      </dsp:nvSpPr>
      <dsp:spPr>
        <a:xfrm>
          <a:off x="8514" y="110866"/>
          <a:ext cx="4126839" cy="1238051"/>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65" tIns="152865" rIns="152865" bIns="152865" numCol="1" spcCol="1270" anchor="ctr" anchorCtr="0">
          <a:noAutofit/>
        </a:bodyPr>
        <a:lstStyle/>
        <a:p>
          <a:pPr marL="0" lvl="0" indent="0" algn="ctr" defTabSz="1244600">
            <a:lnSpc>
              <a:spcPct val="90000"/>
            </a:lnSpc>
            <a:spcBef>
              <a:spcPct val="0"/>
            </a:spcBef>
            <a:spcAft>
              <a:spcPct val="35000"/>
            </a:spcAft>
            <a:buNone/>
          </a:pPr>
          <a:r>
            <a:rPr lang="en-US" sz="2800" kern="1200" dirty="0"/>
            <a:t>Identify</a:t>
          </a:r>
        </a:p>
      </dsp:txBody>
      <dsp:txXfrm>
        <a:off x="379929" y="110866"/>
        <a:ext cx="3384009" cy="1238051"/>
      </dsp:txXfrm>
    </dsp:sp>
    <dsp:sp modelId="{A3D2D15A-895D-1941-B6F7-697877E210BD}">
      <dsp:nvSpPr>
        <dsp:cNvPr id="0" name=""/>
        <dsp:cNvSpPr/>
      </dsp:nvSpPr>
      <dsp:spPr>
        <a:xfrm>
          <a:off x="8514" y="1348918"/>
          <a:ext cx="3755423" cy="306617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6762" tIns="296762" rIns="296762" bIns="593524"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First need to determine the criteria for a duplicate. In this case, if the Name, Email, and Subscription Date are the same, the record is considered a duplicate.</a:t>
          </a:r>
        </a:p>
      </dsp:txBody>
      <dsp:txXfrm>
        <a:off x="8514" y="1348918"/>
        <a:ext cx="3755423" cy="3066178"/>
      </dsp:txXfrm>
    </dsp:sp>
    <dsp:sp modelId="{2D025A36-7BAC-FA47-9836-E004EF79D692}">
      <dsp:nvSpPr>
        <dsp:cNvPr id="0" name=""/>
        <dsp:cNvSpPr/>
      </dsp:nvSpPr>
      <dsp:spPr>
        <a:xfrm>
          <a:off x="4094246" y="110866"/>
          <a:ext cx="4126839" cy="1238051"/>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65" tIns="152865" rIns="152865" bIns="152865" numCol="1" spcCol="1270" anchor="ctr" anchorCtr="0">
          <a:noAutofit/>
        </a:bodyPr>
        <a:lstStyle/>
        <a:p>
          <a:pPr marL="0" lvl="0" indent="0" algn="ctr" defTabSz="1244600">
            <a:lnSpc>
              <a:spcPct val="90000"/>
            </a:lnSpc>
            <a:spcBef>
              <a:spcPct val="0"/>
            </a:spcBef>
            <a:spcAft>
              <a:spcPct val="35000"/>
            </a:spcAft>
            <a:buNone/>
          </a:pPr>
          <a:r>
            <a:rPr lang="en-US" sz="2800" kern="1200" dirty="0"/>
            <a:t>Review </a:t>
          </a:r>
        </a:p>
      </dsp:txBody>
      <dsp:txXfrm>
        <a:off x="4465661" y="110866"/>
        <a:ext cx="3384009" cy="1238051"/>
      </dsp:txXfrm>
    </dsp:sp>
    <dsp:sp modelId="{CA5EA481-565C-9D42-85E9-A8C5FD4A1468}">
      <dsp:nvSpPr>
        <dsp:cNvPr id="0" name=""/>
        <dsp:cNvSpPr/>
      </dsp:nvSpPr>
      <dsp:spPr>
        <a:xfrm>
          <a:off x="4094246" y="1348918"/>
          <a:ext cx="3755423" cy="306617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6762" tIns="296762" rIns="296762" bIns="593524"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Before removing duplicates, review them to ensure that they are indeed duplicates and not just similar entries. Sometimes, what appears to be a duplicate could be valid data (e.g., two different customers with the same name and similar email addresses).</a:t>
          </a:r>
        </a:p>
      </dsp:txBody>
      <dsp:txXfrm>
        <a:off x="4094246" y="1348918"/>
        <a:ext cx="3755423" cy="30661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7C590-94A9-9047-BD81-4E09756B2F26}">
      <dsp:nvSpPr>
        <dsp:cNvPr id="0" name=""/>
        <dsp:cNvSpPr/>
      </dsp:nvSpPr>
      <dsp:spPr>
        <a:xfrm>
          <a:off x="8514" y="715194"/>
          <a:ext cx="4126839" cy="1238051"/>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65" tIns="152865" rIns="152865" bIns="152865" numCol="1" spcCol="1270" anchor="ctr" anchorCtr="0">
          <a:noAutofit/>
        </a:bodyPr>
        <a:lstStyle/>
        <a:p>
          <a:pPr marL="0" lvl="0" indent="0" algn="ctr" defTabSz="1244600">
            <a:lnSpc>
              <a:spcPct val="90000"/>
            </a:lnSpc>
            <a:spcBef>
              <a:spcPct val="0"/>
            </a:spcBef>
            <a:spcAft>
              <a:spcPct val="35000"/>
            </a:spcAft>
            <a:buNone/>
          </a:pPr>
          <a:r>
            <a:rPr lang="en-US" sz="2800" kern="1200"/>
            <a:t>Remove</a:t>
          </a:r>
        </a:p>
      </dsp:txBody>
      <dsp:txXfrm>
        <a:off x="379929" y="715194"/>
        <a:ext cx="3384009" cy="1238051"/>
      </dsp:txXfrm>
    </dsp:sp>
    <dsp:sp modelId="{98A75154-F7C5-EA4B-AD62-E28CF34D385F}">
      <dsp:nvSpPr>
        <dsp:cNvPr id="0" name=""/>
        <dsp:cNvSpPr/>
      </dsp:nvSpPr>
      <dsp:spPr>
        <a:xfrm>
          <a:off x="8514" y="1953246"/>
          <a:ext cx="3755423" cy="285224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6762" tIns="296762" rIns="296762" bIns="593524"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a:t>Once confirmed, remove the duplicates. This could mean keeping the first occurrence and removing subsequent ones, or it might involve more complex logic depending on the context (like keeping the entry with the most complete data).</a:t>
          </a:r>
        </a:p>
      </dsp:txBody>
      <dsp:txXfrm>
        <a:off x="8514" y="1953246"/>
        <a:ext cx="3755423" cy="2852241"/>
      </dsp:txXfrm>
    </dsp:sp>
    <dsp:sp modelId="{C1D72D02-AB5C-F143-8D2D-11281582F720}">
      <dsp:nvSpPr>
        <dsp:cNvPr id="0" name=""/>
        <dsp:cNvSpPr/>
      </dsp:nvSpPr>
      <dsp:spPr>
        <a:xfrm>
          <a:off x="4094246" y="715194"/>
          <a:ext cx="4126839" cy="1238051"/>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65" tIns="152865" rIns="152865" bIns="152865" numCol="1" spcCol="1270" anchor="ctr" anchorCtr="0">
          <a:noAutofit/>
        </a:bodyPr>
        <a:lstStyle/>
        <a:p>
          <a:pPr marL="0" lvl="0" indent="0" algn="ctr" defTabSz="1244600">
            <a:lnSpc>
              <a:spcPct val="90000"/>
            </a:lnSpc>
            <a:spcBef>
              <a:spcPct val="0"/>
            </a:spcBef>
            <a:spcAft>
              <a:spcPct val="35000"/>
            </a:spcAft>
            <a:buNone/>
          </a:pPr>
          <a:r>
            <a:rPr lang="en-US" sz="2800" kern="1200"/>
            <a:t>Verify and Document</a:t>
          </a:r>
        </a:p>
      </dsp:txBody>
      <dsp:txXfrm>
        <a:off x="4465661" y="715194"/>
        <a:ext cx="3384009" cy="1238051"/>
      </dsp:txXfrm>
    </dsp:sp>
    <dsp:sp modelId="{B0630990-ECCB-1042-9243-13146FE2B342}">
      <dsp:nvSpPr>
        <dsp:cNvPr id="0" name=""/>
        <dsp:cNvSpPr/>
      </dsp:nvSpPr>
      <dsp:spPr>
        <a:xfrm>
          <a:off x="4094246" y="1953246"/>
          <a:ext cx="3755423" cy="285224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6762" tIns="296762" rIns="296762" bIns="593524" numCol="1" spcCol="1270" anchor="t" anchorCtr="0">
          <a:noAutofit/>
        </a:bodyPr>
        <a:lstStyle/>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After removing duplicates, it's important to verify that no essential data was lost and document the process and criteria used for future reference.</a:t>
          </a:r>
        </a:p>
      </dsp:txBody>
      <dsp:txXfrm>
        <a:off x="4094246" y="1953246"/>
        <a:ext cx="3755423" cy="28522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7945B-5766-AE4A-AC9D-6F343918A960}" type="datetimeFigureOut">
              <a:rPr lang="en-US" smtClean="0"/>
              <a:t>10/16/25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682BF-4E24-A645-BB10-2062C8D229FA}" type="slidenum">
              <a:rPr lang="en-US" smtClean="0"/>
              <a:t>‹#›</a:t>
            </a:fld>
            <a:endParaRPr lang="en-US"/>
          </a:p>
        </p:txBody>
      </p:sp>
    </p:spTree>
    <p:extLst>
      <p:ext uri="{BB962C8B-B14F-4D97-AF65-F5344CB8AC3E}">
        <p14:creationId xmlns:p14="http://schemas.microsoft.com/office/powerpoint/2010/main" val="985642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A4CF622E-B644-645F-07F4-94C21671C00F}"/>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BC1C552-CD63-1A45-A3D1-8C80C1B386AB}" type="slidenum">
              <a:rPr lang="en-US" altLang="en-US" sz="1200">
                <a:latin typeface="Times New Roman" panose="02020603050405020304" pitchFamily="18" charset="0"/>
              </a:rPr>
              <a:pPr algn="r"/>
              <a:t>16</a:t>
            </a:fld>
            <a:endParaRPr lang="en-US" altLang="en-US" sz="1200">
              <a:latin typeface="Times New Roman" panose="02020603050405020304" pitchFamily="18" charset="0"/>
            </a:endParaRPr>
          </a:p>
        </p:txBody>
      </p:sp>
      <p:sp>
        <p:nvSpPr>
          <p:cNvPr id="78851" name="Rectangle 2">
            <a:extLst>
              <a:ext uri="{FF2B5EF4-FFF2-40B4-BE49-F238E27FC236}">
                <a16:creationId xmlns:a16="http://schemas.microsoft.com/office/drawing/2014/main" id="{BE57151E-49EE-76A5-D10D-8F1170FA701A}"/>
              </a:ext>
            </a:extLst>
          </p:cNvPr>
          <p:cNvSpPr>
            <a:spLocks noGrp="1" noRot="1" noChangeAspect="1" noChangeArrowheads="1" noTextEdit="1"/>
          </p:cNvSpPr>
          <p:nvPr>
            <p:ph type="sldImg"/>
          </p:nvPr>
        </p:nvSpPr>
        <p:spPr>
          <a:xfrm>
            <a:off x="1196975" y="692150"/>
            <a:ext cx="4618038" cy="3463925"/>
          </a:xfrm>
          <a:ln/>
        </p:spPr>
      </p:sp>
      <p:sp>
        <p:nvSpPr>
          <p:cNvPr id="78852" name="Rectangle 3">
            <a:extLst>
              <a:ext uri="{FF2B5EF4-FFF2-40B4-BE49-F238E27FC236}">
                <a16:creationId xmlns:a16="http://schemas.microsoft.com/office/drawing/2014/main" id="{67BFEA6A-1231-7686-2475-4C0C4EC535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52E402FF-7246-676D-2E6E-EA785326C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2A271C1-32BE-9F49-AF08-AA1F83AF134B}"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79875" name="Rectangle 2">
            <a:extLst>
              <a:ext uri="{FF2B5EF4-FFF2-40B4-BE49-F238E27FC236}">
                <a16:creationId xmlns:a16="http://schemas.microsoft.com/office/drawing/2014/main" id="{A8D3B6F7-F453-B5FC-D9EE-58D868FD7396}"/>
              </a:ext>
            </a:extLst>
          </p:cNvPr>
          <p:cNvSpPr>
            <a:spLocks noGrp="1" noRot="1" noChangeAspect="1" noChangeArrowheads="1" noTextEdit="1"/>
          </p:cNvSpPr>
          <p:nvPr>
            <p:ph type="sldImg"/>
          </p:nvPr>
        </p:nvSpPr>
        <p:spPr>
          <a:xfrm>
            <a:off x="1196975" y="692150"/>
            <a:ext cx="4618038" cy="3463925"/>
          </a:xfrm>
          <a:ln/>
        </p:spPr>
      </p:sp>
      <p:sp>
        <p:nvSpPr>
          <p:cNvPr id="79876" name="Rectangle 3">
            <a:extLst>
              <a:ext uri="{FF2B5EF4-FFF2-40B4-BE49-F238E27FC236}">
                <a16:creationId xmlns:a16="http://schemas.microsoft.com/office/drawing/2014/main" id="{BEF861CA-E5B0-6DF6-A6F9-9915ABFAFB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pPr fontAlgn="base"/>
            <a:r>
              <a:rPr lang="en-US" strike="noStrike" noProof="1"/>
              <a:t>Click to edit Master title style</a:t>
            </a:r>
          </a:p>
        </p:txBody>
      </p:sp>
      <p:sp>
        <p:nvSpPr>
          <p:cNvPr id="8" name="Content Placeholder 7"/>
          <p:cNvSpPr>
            <a:spLocks noGrp="1"/>
          </p:cNvSpPr>
          <p:nvPr>
            <p:ph sz="quarter" idx="13"/>
          </p:nvPr>
        </p:nvSpPr>
        <p:spPr>
          <a:xfrm>
            <a:off x="609600" y="1600200"/>
            <a:ext cx="7924800" cy="4114800"/>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3" name="Date Placeholder 2"/>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DA2E7-5C55-466A-A232-CC90B6D7DBF1}" type="datetimeFigureOut">
              <a:rPr kumimoji="0" lang="en-IN" sz="1000" b="0" i="0" u="none" strike="noStrike" kern="1200" cap="none" spc="60" normalizeH="0" baseline="0" noProof="0">
                <a:ln>
                  <a:noFill/>
                </a:ln>
                <a:solidFill>
                  <a:schemeClr val="tx1"/>
                </a:solidFill>
                <a:effectLst/>
                <a:uLnTx/>
                <a:uFillTx/>
                <a:latin typeface="+mn-lt"/>
                <a:ea typeface="+mn-ea"/>
                <a:cs typeface="+mn-cs"/>
              </a:rPr>
              <a:t>16/10/25</a:t>
            </a:fld>
            <a:endParaRPr kumimoji="0" lang="en-IN" sz="1000" b="0" i="0" u="none" strike="noStrike" kern="1200" cap="none" spc="6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000" b="0" i="0" u="none" strike="noStrike" kern="1200" cap="all" spc="6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6"/>
          </p:nvPr>
        </p:nvSpPr>
        <p:spPr/>
        <p:txBody>
          <a:bodyPr/>
          <a:lstStyle/>
          <a:p>
            <a:pPr lvl="0" eaLnBrk="1" fontAlgn="base" hangingPunct="1">
              <a:buNone/>
            </a:pPr>
            <a:fld id="{9A0DB2DC-4C9A-4742-B13C-FB6460FD3503}" type="slidenum">
              <a:rPr lang="en-IN" altLang="x-none" strike="noStrike" noProof="1" dirty="0">
                <a:latin typeface="Arial Narrow" panose="020B0606020202030204" pitchFamily="34" charset="0"/>
                <a:ea typeface="+mn-ea"/>
                <a:cs typeface="+mn-cs"/>
              </a:rPr>
              <a:t>‹#›</a:t>
            </a:fld>
            <a:endParaRPr lang="en-IN" altLang="x-none" strike="noStrike" noProof="1">
              <a:latin typeface="Arial" panose="020B0604020202020204" pitchFamily="34" charset="0"/>
            </a:endParaRPr>
          </a:p>
        </p:txBody>
      </p:sp>
    </p:spTree>
    <p:extLst>
      <p:ext uri="{BB962C8B-B14F-4D97-AF65-F5344CB8AC3E}">
        <p14:creationId xmlns:p14="http://schemas.microsoft.com/office/powerpoint/2010/main" val="94562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eeksforgeeks.org/data-preprocessing-in-data-min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numpy-in-python-set-1-introduction/" TargetMode="External"/><Relationship Id="rId2" Type="http://schemas.openxmlformats.org/officeDocument/2006/relationships/hyperlink" Target="https://www.geeksforgeeks.org/pandas-tutoria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geeksforgeeks.org/algorithms-gq/pattern-search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white card with black text&#10;&#10;AI-generated content may be incorrect.">
            <a:extLst>
              <a:ext uri="{FF2B5EF4-FFF2-40B4-BE49-F238E27FC236}">
                <a16:creationId xmlns:a16="http://schemas.microsoft.com/office/drawing/2014/main" id="{58333F9C-E6F8-AF56-A2E8-6FF74DA3DD36}"/>
              </a:ext>
            </a:extLst>
          </p:cNvPr>
          <p:cNvPicPr>
            <a:picLocks noChangeAspect="1"/>
          </p:cNvPicPr>
          <p:nvPr/>
        </p:nvPicPr>
        <p:blipFill>
          <a:blip r:embed="rId2"/>
          <a:srcRect b="1334"/>
          <a:stretch>
            <a:fillRect/>
          </a:stretch>
        </p:blipFill>
        <p:spPr>
          <a:xfrm>
            <a:off x="20" y="1282"/>
            <a:ext cx="9143980" cy="6856718"/>
          </a:xfrm>
          <a:prstGeom prst="rect">
            <a:avLst/>
          </a:prstGeom>
        </p:spPr>
      </p:pic>
    </p:spTree>
    <p:extLst>
      <p:ext uri="{BB962C8B-B14F-4D97-AF65-F5344CB8AC3E}">
        <p14:creationId xmlns:p14="http://schemas.microsoft.com/office/powerpoint/2010/main" val="65974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E3BB9A7-64E7-2DB8-8A05-A39FAD162F43}"/>
              </a:ext>
            </a:extLst>
          </p:cNvPr>
          <p:cNvSpPr>
            <a:spLocks noGrp="1"/>
          </p:cNvSpPr>
          <p:nvPr>
            <p:ph type="title"/>
          </p:nvPr>
        </p:nvSpPr>
        <p:spPr>
          <a:xfrm>
            <a:off x="628650" y="401221"/>
            <a:ext cx="7886700" cy="1348065"/>
          </a:xfrm>
        </p:spPr>
        <p:txBody>
          <a:bodyPr>
            <a:normAutofit/>
          </a:bodyPr>
          <a:lstStyle/>
          <a:p>
            <a:pPr>
              <a:lnSpc>
                <a:spcPct val="90000"/>
              </a:lnSpc>
            </a:pPr>
            <a:r>
              <a:rPr lang="en-GB" sz="4300" b="1">
                <a:solidFill>
                  <a:srgbClr val="FFFFFF"/>
                </a:solidFill>
              </a:rPr>
              <a:t>Outliers</a:t>
            </a:r>
            <a:br>
              <a:rPr lang="en-GB" sz="4300">
                <a:solidFill>
                  <a:srgbClr val="FFFFFF"/>
                </a:solidFill>
              </a:rPr>
            </a:br>
            <a:endParaRPr lang="en-US" sz="4300">
              <a:solidFill>
                <a:srgbClr val="FFFFFF"/>
              </a:solidFill>
            </a:endParaRPr>
          </a:p>
        </p:txBody>
      </p:sp>
      <p:sp>
        <p:nvSpPr>
          <p:cNvPr id="3" name="Content Placeholder 2">
            <a:extLst>
              <a:ext uri="{FF2B5EF4-FFF2-40B4-BE49-F238E27FC236}">
                <a16:creationId xmlns:a16="http://schemas.microsoft.com/office/drawing/2014/main" id="{EA896534-56E1-E578-DCD2-27CB5E80894A}"/>
              </a:ext>
            </a:extLst>
          </p:cNvPr>
          <p:cNvSpPr>
            <a:spLocks noGrp="1"/>
          </p:cNvSpPr>
          <p:nvPr>
            <p:ph idx="1"/>
          </p:nvPr>
        </p:nvSpPr>
        <p:spPr>
          <a:xfrm>
            <a:off x="628650" y="2586789"/>
            <a:ext cx="7886700" cy="3590174"/>
          </a:xfrm>
        </p:spPr>
        <p:txBody>
          <a:bodyPr>
            <a:normAutofit/>
          </a:bodyPr>
          <a:lstStyle/>
          <a:p>
            <a:pPr marL="0" indent="0">
              <a:lnSpc>
                <a:spcPct val="90000"/>
              </a:lnSpc>
              <a:buNone/>
            </a:pPr>
            <a:r>
              <a:rPr lang="en-GB" sz="1300"/>
              <a:t>In a dataset of employee salaries, an entry might mistakenly record a salary of $1 million due to a typo or an error in data entry, which is significantly higher than the rest of the data.</a:t>
            </a:r>
          </a:p>
          <a:p>
            <a:pPr marL="0" indent="0">
              <a:lnSpc>
                <a:spcPct val="90000"/>
              </a:lnSpc>
              <a:buNone/>
            </a:pPr>
            <a:endParaRPr lang="en-GB" sz="1300"/>
          </a:p>
          <a:p>
            <a:pPr marL="0" indent="0">
              <a:lnSpc>
                <a:spcPct val="90000"/>
              </a:lnSpc>
              <a:buNone/>
            </a:pPr>
            <a:r>
              <a:rPr lang="en-GB" sz="1300" b="1" i="1"/>
              <a:t># Detecting outliers using standard deviation</a:t>
            </a:r>
          </a:p>
          <a:p>
            <a:pPr marL="0" indent="0">
              <a:lnSpc>
                <a:spcPct val="90000"/>
              </a:lnSpc>
              <a:buNone/>
            </a:pPr>
            <a:r>
              <a:rPr lang="en-GB" sz="1300"/>
              <a:t>data = {'Salary': [50000, 55000, 52000, 47000, 1000000]}</a:t>
            </a:r>
          </a:p>
          <a:p>
            <a:pPr marL="0" indent="0">
              <a:lnSpc>
                <a:spcPct val="90000"/>
              </a:lnSpc>
              <a:buNone/>
            </a:pPr>
            <a:r>
              <a:rPr lang="en-GB" sz="1300"/>
              <a:t>df = pd.DataFrame(data)</a:t>
            </a:r>
          </a:p>
          <a:p>
            <a:pPr marL="0" indent="0">
              <a:lnSpc>
                <a:spcPct val="90000"/>
              </a:lnSpc>
              <a:buNone/>
            </a:pPr>
            <a:r>
              <a:rPr lang="en-GB" sz="1300" b="1" i="1"/>
              <a:t># Assuming salary follows a normal distribution, outliers might be beyond 3 standard deviations</a:t>
            </a:r>
          </a:p>
          <a:p>
            <a:pPr marL="0" indent="0">
              <a:lnSpc>
                <a:spcPct val="90000"/>
              </a:lnSpc>
              <a:buNone/>
            </a:pPr>
            <a:r>
              <a:rPr lang="en-GB" sz="1300"/>
              <a:t>mean_salary = df['Salary'].mean()</a:t>
            </a:r>
          </a:p>
          <a:p>
            <a:pPr marL="0" indent="0">
              <a:lnSpc>
                <a:spcPct val="90000"/>
              </a:lnSpc>
              <a:buNone/>
            </a:pPr>
            <a:r>
              <a:rPr lang="en-GB" sz="1300"/>
              <a:t>std_salary = df['Salary'].std()</a:t>
            </a:r>
          </a:p>
          <a:p>
            <a:pPr marL="0" indent="0">
              <a:lnSpc>
                <a:spcPct val="90000"/>
              </a:lnSpc>
              <a:buNone/>
            </a:pPr>
            <a:r>
              <a:rPr lang="en-GB" sz="1300"/>
              <a:t>outliers = df[(df['Salary'] &gt; mean_salary + 3 * std_salary) | (df['Salary'] &lt; mean_salary - 3 * std_salary)]</a:t>
            </a:r>
          </a:p>
          <a:p>
            <a:pPr marL="0" indent="0">
              <a:lnSpc>
                <a:spcPct val="90000"/>
              </a:lnSpc>
              <a:buNone/>
            </a:pPr>
            <a:endParaRPr lang="en-GB" sz="1300"/>
          </a:p>
          <a:p>
            <a:pPr marL="0" indent="0">
              <a:lnSpc>
                <a:spcPct val="90000"/>
              </a:lnSpc>
              <a:buNone/>
            </a:pPr>
            <a:r>
              <a:rPr lang="en-GB" sz="1300" b="1" i="1"/>
              <a:t># Removing outliers</a:t>
            </a:r>
          </a:p>
          <a:p>
            <a:pPr marL="0" indent="0">
              <a:lnSpc>
                <a:spcPct val="90000"/>
              </a:lnSpc>
              <a:buNone/>
            </a:pPr>
            <a:r>
              <a:rPr lang="en-GB" sz="1300"/>
              <a:t>df_no_outliers = df[(df['Salary'] &lt;= mean_salary + 3 * std_salary) &amp; (df['Salary'] &gt;= mean_salary - 3 * std_salary)]</a:t>
            </a:r>
          </a:p>
          <a:p>
            <a:pPr marL="0" indent="0">
              <a:lnSpc>
                <a:spcPct val="90000"/>
              </a:lnSpc>
              <a:buNone/>
            </a:pPr>
            <a:endParaRPr lang="en-GB" sz="1300"/>
          </a:p>
          <a:p>
            <a:pPr>
              <a:lnSpc>
                <a:spcPct val="90000"/>
              </a:lnSpc>
            </a:pPr>
            <a:endParaRPr lang="en-US" sz="1300"/>
          </a:p>
        </p:txBody>
      </p:sp>
    </p:spTree>
    <p:extLst>
      <p:ext uri="{BB962C8B-B14F-4D97-AF65-F5344CB8AC3E}">
        <p14:creationId xmlns:p14="http://schemas.microsoft.com/office/powerpoint/2010/main" val="80429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459632-8D7A-61AF-807B-BE6BCBF0F177}"/>
              </a:ext>
            </a:extLst>
          </p:cNvPr>
          <p:cNvSpPr>
            <a:spLocks noGrp="1"/>
          </p:cNvSpPr>
          <p:nvPr>
            <p:ph type="title"/>
          </p:nvPr>
        </p:nvSpPr>
        <p:spPr>
          <a:xfrm>
            <a:off x="473202" y="630936"/>
            <a:ext cx="2699766" cy="1463040"/>
          </a:xfrm>
        </p:spPr>
        <p:txBody>
          <a:bodyPr vert="horz" lIns="91440" tIns="45720" rIns="91440" bIns="45720" rtlCol="0" anchor="ctr">
            <a:normAutofit/>
          </a:bodyPr>
          <a:lstStyle/>
          <a:p>
            <a:pPr algn="l" defTabSz="914400">
              <a:lnSpc>
                <a:spcPct val="90000"/>
              </a:lnSpc>
            </a:pPr>
            <a:r>
              <a:rPr lang="en-US" sz="3300" kern="1200">
                <a:solidFill>
                  <a:srgbClr val="FFFFFF"/>
                </a:solidFill>
                <a:latin typeface="+mj-lt"/>
                <a:ea typeface="+mj-ea"/>
                <a:cs typeface="+mj-cs"/>
              </a:rPr>
              <a:t>Data Quality Improvements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5952C8-4E3C-98AB-377B-06939E4238A3}"/>
              </a:ext>
            </a:extLst>
          </p:cNvPr>
          <p:cNvSpPr txBox="1"/>
          <p:nvPr/>
        </p:nvSpPr>
        <p:spPr>
          <a:xfrm>
            <a:off x="3355846" y="630936"/>
            <a:ext cx="5305807" cy="146304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900">
                <a:solidFill>
                  <a:srgbClr val="FFFFFF"/>
                </a:solidFill>
              </a:rPr>
              <a:t>Data might have typographical errors, such as a customer's name "Jhon" instead of "John", or there may be inaccuracies in details like product specifications.</a:t>
            </a:r>
          </a:p>
        </p:txBody>
      </p:sp>
      <p:pic>
        <p:nvPicPr>
          <p:cNvPr id="4" name="Content Placeholder 3">
            <a:extLst>
              <a:ext uri="{FF2B5EF4-FFF2-40B4-BE49-F238E27FC236}">
                <a16:creationId xmlns:a16="http://schemas.microsoft.com/office/drawing/2014/main" id="{8D09088D-8DFA-F725-2B03-BC79729DD37A}"/>
              </a:ext>
            </a:extLst>
          </p:cNvPr>
          <p:cNvPicPr>
            <a:picLocks noGrp="1" noChangeAspect="1"/>
          </p:cNvPicPr>
          <p:nvPr>
            <p:ph idx="1"/>
          </p:nvPr>
        </p:nvPicPr>
        <p:blipFill>
          <a:blip r:embed="rId2"/>
          <a:stretch>
            <a:fillRect/>
          </a:stretch>
        </p:blipFill>
        <p:spPr>
          <a:xfrm>
            <a:off x="473202" y="3219008"/>
            <a:ext cx="8188452" cy="2784071"/>
          </a:xfrm>
          <a:prstGeom prst="rect">
            <a:avLst/>
          </a:prstGeom>
        </p:spPr>
      </p:pic>
    </p:spTree>
    <p:extLst>
      <p:ext uri="{BB962C8B-B14F-4D97-AF65-F5344CB8AC3E}">
        <p14:creationId xmlns:p14="http://schemas.microsoft.com/office/powerpoint/2010/main" val="123187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DD2CB9-0033-AD23-8E1A-CE4EC193ED72}"/>
              </a:ext>
            </a:extLst>
          </p:cNvPr>
          <p:cNvSpPr>
            <a:spLocks noGrp="1"/>
          </p:cNvSpPr>
          <p:nvPr>
            <p:ph type="title"/>
          </p:nvPr>
        </p:nvSpPr>
        <p:spPr>
          <a:xfrm>
            <a:off x="473202" y="630936"/>
            <a:ext cx="2699766" cy="1463040"/>
          </a:xfrm>
        </p:spPr>
        <p:txBody>
          <a:bodyPr anchor="ctr">
            <a:normAutofit/>
          </a:bodyPr>
          <a:lstStyle/>
          <a:p>
            <a:r>
              <a:rPr lang="en-GB" sz="4200" dirty="0">
                <a:solidFill>
                  <a:srgbClr val="FFFFFF"/>
                </a:solidFill>
              </a:rPr>
              <a:t>Converting Data Types</a:t>
            </a:r>
            <a:endParaRPr lang="en-US" sz="4200" dirty="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B56F0B-A379-249E-4AFB-A62EA1028CA7}"/>
              </a:ext>
            </a:extLst>
          </p:cNvPr>
          <p:cNvSpPr>
            <a:spLocks noGrp="1"/>
          </p:cNvSpPr>
          <p:nvPr>
            <p:ph idx="1"/>
          </p:nvPr>
        </p:nvSpPr>
        <p:spPr>
          <a:xfrm>
            <a:off x="3355846" y="630936"/>
            <a:ext cx="5305807" cy="1463040"/>
          </a:xfrm>
        </p:spPr>
        <p:txBody>
          <a:bodyPr anchor="ctr">
            <a:normAutofit/>
          </a:bodyPr>
          <a:lstStyle/>
          <a:p>
            <a:pPr>
              <a:lnSpc>
                <a:spcPct val="90000"/>
              </a:lnSpc>
            </a:pPr>
            <a:r>
              <a:rPr lang="en-GB" sz="1900">
                <a:solidFill>
                  <a:srgbClr val="FFFFFF"/>
                </a:solidFill>
              </a:rPr>
              <a:t>When merging data from different systems, mismatches like different currencies or formats (e.g., US dollars vs. Euros, or MM/DD/YYYY vs. DD/MM/YYYY date formats) can lead to inconsistencies.</a:t>
            </a:r>
          </a:p>
          <a:p>
            <a:pPr>
              <a:lnSpc>
                <a:spcPct val="90000"/>
              </a:lnSpc>
            </a:pPr>
            <a:endParaRPr lang="en-US" sz="1900">
              <a:solidFill>
                <a:srgbClr val="FFFFFF"/>
              </a:solidFill>
            </a:endParaRPr>
          </a:p>
        </p:txBody>
      </p:sp>
      <p:pic>
        <p:nvPicPr>
          <p:cNvPr id="4" name="Picture 3">
            <a:extLst>
              <a:ext uri="{FF2B5EF4-FFF2-40B4-BE49-F238E27FC236}">
                <a16:creationId xmlns:a16="http://schemas.microsoft.com/office/drawing/2014/main" id="{B48A0868-E9EB-38AB-E5B4-66CC7B67BE19}"/>
              </a:ext>
            </a:extLst>
          </p:cNvPr>
          <p:cNvPicPr>
            <a:picLocks noChangeAspect="1"/>
          </p:cNvPicPr>
          <p:nvPr/>
        </p:nvPicPr>
        <p:blipFill>
          <a:blip r:embed="rId2"/>
          <a:stretch>
            <a:fillRect/>
          </a:stretch>
        </p:blipFill>
        <p:spPr>
          <a:xfrm>
            <a:off x="1704120" y="2971800"/>
            <a:ext cx="5726616" cy="3278488"/>
          </a:xfrm>
          <a:prstGeom prst="rect">
            <a:avLst/>
          </a:prstGeom>
        </p:spPr>
      </p:pic>
    </p:spTree>
    <p:extLst>
      <p:ext uri="{BB962C8B-B14F-4D97-AF65-F5344CB8AC3E}">
        <p14:creationId xmlns:p14="http://schemas.microsoft.com/office/powerpoint/2010/main" val="41329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1028697" y="348865"/>
            <a:ext cx="7533018" cy="877729"/>
          </a:xfrm>
        </p:spPr>
        <p:txBody>
          <a:bodyPr vert="horz" lIns="91440" tIns="45720" rIns="91440" bIns="45720" rtlCol="0" anchor="ctr" anchorCtr="0">
            <a:normAutofit/>
          </a:bodyPr>
          <a:lstStyle/>
          <a:p>
            <a:pPr marL="0" marR="0" lvl="0" indent="0" defTabSz="914400" rtl="0" eaLnBrk="1" fontAlgn="auto" latinLnBrk="0" hangingPunct="1">
              <a:spcBef>
                <a:spcPct val="0"/>
              </a:spcBef>
              <a:spcAft>
                <a:spcPts val="0"/>
              </a:spcAft>
              <a:buClrTx/>
              <a:buSzTx/>
              <a:buFontTx/>
              <a:buNone/>
              <a:defRPr/>
            </a:pPr>
            <a:r>
              <a:rPr kumimoji="0" lang="en-US" sz="3500" b="1" i="0" u="none" strike="noStrike" kern="1200" cap="all" spc="50" normalizeH="0" baseline="0" noProof="0">
                <a:ln>
                  <a:noFill/>
                </a:ln>
                <a:solidFill>
                  <a:srgbClr val="FFFFFF"/>
                </a:solidFill>
                <a:effectLst/>
                <a:uLnTx/>
                <a:uFillTx/>
                <a:latin typeface="+mj-lt"/>
                <a:ea typeface="+mj-ea"/>
                <a:cs typeface="+mj-cs"/>
              </a:rPr>
              <a:t>Preprocessing Techniques</a:t>
            </a:r>
          </a:p>
        </p:txBody>
      </p:sp>
      <p:graphicFrame>
        <p:nvGraphicFramePr>
          <p:cNvPr id="8" name="Content Placeholder 4">
            <a:extLst>
              <a:ext uri="{FF2B5EF4-FFF2-40B4-BE49-F238E27FC236}">
                <a16:creationId xmlns:a16="http://schemas.microsoft.com/office/drawing/2014/main" id="{D66AFF87-36BA-537D-8686-CEEEE0783E5B}"/>
              </a:ext>
            </a:extLst>
          </p:cNvPr>
          <p:cNvGraphicFramePr>
            <a:graphicFrameLocks noGrp="1"/>
          </p:cNvGraphicFramePr>
          <p:nvPr>
            <p:ph sz="quarter" idx="13"/>
            <p:extLst>
              <p:ext uri="{D42A27DB-BD31-4B8C-83A1-F6EECF244321}">
                <p14:modId xmlns:p14="http://schemas.microsoft.com/office/powerpoint/2010/main" val="74647462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2D1F3BD1-4FF9-5CBE-F183-15F79C4664E6}"/>
              </a:ext>
            </a:extLst>
          </p:cNvPr>
          <p:cNvPicPr>
            <a:picLocks noGrp="1" noChangeAspect="1"/>
          </p:cNvPicPr>
          <p:nvPr>
            <p:ph idx="1"/>
          </p:nvPr>
        </p:nvPicPr>
        <p:blipFill>
          <a:blip r:embed="rId2"/>
          <a:stretch>
            <a:fillRect/>
          </a:stretch>
        </p:blipFill>
        <p:spPr>
          <a:xfrm>
            <a:off x="457200" y="1954785"/>
            <a:ext cx="8229600" cy="3816792"/>
          </a:xfrm>
          <a:prstGeom prst="rect">
            <a:avLst/>
          </a:prstGeom>
        </p:spPr>
      </p:pic>
      <p:sp>
        <p:nvSpPr>
          <p:cNvPr id="14" name="TextBox 13">
            <a:extLst>
              <a:ext uri="{FF2B5EF4-FFF2-40B4-BE49-F238E27FC236}">
                <a16:creationId xmlns:a16="http://schemas.microsoft.com/office/drawing/2014/main" id="{93CC17C7-5B2F-A6A3-DEA6-65F595385BB0}"/>
              </a:ext>
            </a:extLst>
          </p:cNvPr>
          <p:cNvSpPr txBox="1"/>
          <p:nvPr/>
        </p:nvSpPr>
        <p:spPr>
          <a:xfrm>
            <a:off x="641684" y="982397"/>
            <a:ext cx="4572000" cy="523220"/>
          </a:xfrm>
          <a:prstGeom prst="rect">
            <a:avLst/>
          </a:prstGeom>
          <a:noFill/>
        </p:spPr>
        <p:txBody>
          <a:bodyPr wrap="square">
            <a:spAutoFit/>
          </a:bodyPr>
          <a:lstStyle/>
          <a:p>
            <a:r>
              <a:rPr lang="en-GB" sz="2800" b="1" dirty="0"/>
              <a:t>Types of data</a:t>
            </a:r>
            <a:endParaRPr lang="en-US" sz="2800" b="1" dirty="0"/>
          </a:p>
        </p:txBody>
      </p:sp>
    </p:spTree>
    <p:extLst>
      <p:ext uri="{BB962C8B-B14F-4D97-AF65-F5344CB8AC3E}">
        <p14:creationId xmlns:p14="http://schemas.microsoft.com/office/powerpoint/2010/main" val="122917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91490" y="429030"/>
            <a:ext cx="2125980" cy="5457589"/>
          </a:xfrm>
        </p:spPr>
        <p:txBody>
          <a:bodyPr vert="horz" lIns="91440" tIns="45720" rIns="91440" bIns="45720" rtlCol="0" anchor="ctr" anchorCtr="0">
            <a:normAutofit/>
          </a:bodyPr>
          <a:lstStyle/>
          <a:p>
            <a:pPr marL="0" marR="0" lvl="0" indent="0" defTabSz="914400" rtl="0" eaLnBrk="1" fontAlgn="auto" latinLnBrk="0" hangingPunct="1">
              <a:spcBef>
                <a:spcPct val="0"/>
              </a:spcBef>
              <a:spcAft>
                <a:spcPts val="0"/>
              </a:spcAft>
              <a:buClrTx/>
              <a:buSzTx/>
              <a:buFontTx/>
              <a:buNone/>
              <a:defRPr/>
            </a:pPr>
            <a:br>
              <a:rPr kumimoji="0" lang="en-US" sz="3500" b="0" i="0" u="none" strike="noStrike" kern="1200" cap="all" spc="50" normalizeH="0" baseline="0" noProof="0">
                <a:ln>
                  <a:noFill/>
                </a:ln>
                <a:effectLst/>
                <a:uLnTx/>
                <a:uFillTx/>
                <a:latin typeface="Cambria" panose="02040503050406030204" pitchFamily="18" charset="0"/>
                <a:ea typeface="Cambria" panose="02040503050406030204" pitchFamily="18" charset="0"/>
                <a:cs typeface="+mj-cs"/>
              </a:rPr>
            </a:br>
            <a:r>
              <a:rPr kumimoji="0" lang="en-US" sz="3500" b="1" i="0" u="none" strike="noStrike" kern="1200" cap="all" spc="50" normalizeH="0" baseline="0" noProof="0">
                <a:ln>
                  <a:noFill/>
                </a:ln>
                <a:effectLst/>
                <a:uLnTx/>
                <a:uFillTx/>
                <a:latin typeface="+mj-lt"/>
                <a:ea typeface="+mj-ea"/>
                <a:cs typeface="+mj-cs"/>
              </a:rPr>
              <a:t>quality of data</a:t>
            </a:r>
          </a:p>
        </p:txBody>
      </p:sp>
      <p:sp>
        <p:nvSpPr>
          <p:cNvPr id="13" name="Rectangle 12">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1490" y="6112341"/>
            <a:ext cx="81267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7048" y="5040414"/>
            <a:ext cx="54864" cy="2125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4" name="Content Placeholder 4">
            <a:extLst>
              <a:ext uri="{FF2B5EF4-FFF2-40B4-BE49-F238E27FC236}">
                <a16:creationId xmlns:a16="http://schemas.microsoft.com/office/drawing/2014/main" id="{AC6522B2-3735-01B4-E712-CF532C758E91}"/>
              </a:ext>
            </a:extLst>
          </p:cNvPr>
          <p:cNvGraphicFramePr>
            <a:graphicFrameLocks noGrp="1"/>
          </p:cNvGraphicFramePr>
          <p:nvPr>
            <p:ph sz="quarter" idx="13"/>
            <p:extLst>
              <p:ext uri="{D42A27DB-BD31-4B8C-83A1-F6EECF244321}">
                <p14:modId xmlns:p14="http://schemas.microsoft.com/office/powerpoint/2010/main" val="1834096497"/>
              </p:ext>
            </p:extLst>
          </p:nvPr>
        </p:nvGraphicFramePr>
        <p:xfrm>
          <a:off x="3031236" y="429030"/>
          <a:ext cx="558927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061">
            <a:extLst>
              <a:ext uri="{FF2B5EF4-FFF2-40B4-BE49-F238E27FC236}">
                <a16:creationId xmlns:a16="http://schemas.microsoft.com/office/drawing/2014/main" id="{FE5999BC-E817-5570-0900-0347471A0B49}"/>
              </a:ext>
            </a:extLst>
          </p:cNvPr>
          <p:cNvSpPr txBox="1">
            <a:spLocks noGrp="1" noChangeArrowheads="1"/>
          </p:cNvSpPr>
          <p:nvPr/>
        </p:nvSpPr>
        <p:spPr bwMode="auto">
          <a:xfrm>
            <a:off x="7239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B153F215-CCAB-DC4F-AE9F-EFB9DE516A7B}" type="slidenum">
              <a:rPr lang="en-US" altLang="en-US" sz="1200"/>
              <a:pPr algn="r" eaLnBrk="1" hangingPunct="1"/>
              <a:t>16</a:t>
            </a:fld>
            <a:endParaRPr lang="en-US" altLang="en-US" sz="1200"/>
          </a:p>
        </p:txBody>
      </p:sp>
      <p:sp>
        <p:nvSpPr>
          <p:cNvPr id="13315" name="Rectangle 2">
            <a:extLst>
              <a:ext uri="{FF2B5EF4-FFF2-40B4-BE49-F238E27FC236}">
                <a16:creationId xmlns:a16="http://schemas.microsoft.com/office/drawing/2014/main" id="{E6BA842B-2012-9C0F-9EC5-0E194221DAFE}"/>
              </a:ext>
            </a:extLst>
          </p:cNvPr>
          <p:cNvSpPr>
            <a:spLocks noGrp="1" noChangeArrowheads="1"/>
          </p:cNvSpPr>
          <p:nvPr>
            <p:ph type="title" idx="4294967295"/>
          </p:nvPr>
        </p:nvSpPr>
        <p:spPr>
          <a:xfrm>
            <a:off x="1676400" y="228600"/>
            <a:ext cx="5638800" cy="762000"/>
          </a:xfrm>
        </p:spPr>
        <p:txBody>
          <a:bodyPr/>
          <a:lstStyle/>
          <a:p>
            <a:pPr eaLnBrk="1" hangingPunct="1"/>
            <a:r>
              <a:rPr lang="en-US" altLang="en-US">
                <a:solidFill>
                  <a:srgbClr val="170981"/>
                </a:solidFill>
              </a:rPr>
              <a:t>Noisy Data</a:t>
            </a:r>
          </a:p>
        </p:txBody>
      </p:sp>
      <p:graphicFrame>
        <p:nvGraphicFramePr>
          <p:cNvPr id="13318" name="Rectangle 3">
            <a:extLst>
              <a:ext uri="{FF2B5EF4-FFF2-40B4-BE49-F238E27FC236}">
                <a16:creationId xmlns:a16="http://schemas.microsoft.com/office/drawing/2014/main" id="{F4E697DB-E9C6-69DC-D707-42F8006A9834}"/>
              </a:ext>
            </a:extLst>
          </p:cNvPr>
          <p:cNvGraphicFramePr/>
          <p:nvPr/>
        </p:nvGraphicFramePr>
        <p:xfrm>
          <a:off x="304800" y="1371600"/>
          <a:ext cx="8382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061">
            <a:extLst>
              <a:ext uri="{FF2B5EF4-FFF2-40B4-BE49-F238E27FC236}">
                <a16:creationId xmlns:a16="http://schemas.microsoft.com/office/drawing/2014/main" id="{D8FE3F00-2E21-9089-2D34-411E2221140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7859994-DF84-4F46-A3D0-9F2DBC64AAB5}" type="slidenum">
              <a:rPr lang="en-US" altLang="en-US" sz="1200" smtClean="0"/>
              <a:pPr eaLnBrk="1" hangingPunct="1"/>
              <a:t>17</a:t>
            </a:fld>
            <a:endParaRPr lang="en-US" altLang="en-US" sz="1200"/>
          </a:p>
        </p:txBody>
      </p:sp>
      <p:sp>
        <p:nvSpPr>
          <p:cNvPr id="14339" name="Rectangle 2">
            <a:extLst>
              <a:ext uri="{FF2B5EF4-FFF2-40B4-BE49-F238E27FC236}">
                <a16:creationId xmlns:a16="http://schemas.microsoft.com/office/drawing/2014/main" id="{B350F9FF-E6EC-433E-DC41-C44E386605E4}"/>
              </a:ext>
            </a:extLst>
          </p:cNvPr>
          <p:cNvSpPr>
            <a:spLocks noGrp="1" noChangeArrowheads="1"/>
          </p:cNvSpPr>
          <p:nvPr>
            <p:ph type="title"/>
          </p:nvPr>
        </p:nvSpPr>
        <p:spPr>
          <a:xfrm>
            <a:off x="323850" y="304800"/>
            <a:ext cx="8591550" cy="609600"/>
          </a:xfrm>
        </p:spPr>
        <p:txBody>
          <a:bodyPr>
            <a:normAutofit fontScale="90000"/>
          </a:bodyPr>
          <a:lstStyle/>
          <a:p>
            <a:pPr eaLnBrk="1" hangingPunct="1"/>
            <a:r>
              <a:rPr lang="en-US" altLang="en-US"/>
              <a:t>How to Handle Noisy Data?</a:t>
            </a:r>
          </a:p>
        </p:txBody>
      </p:sp>
      <p:graphicFrame>
        <p:nvGraphicFramePr>
          <p:cNvPr id="14358" name="Rectangle 3">
            <a:extLst>
              <a:ext uri="{FF2B5EF4-FFF2-40B4-BE49-F238E27FC236}">
                <a16:creationId xmlns:a16="http://schemas.microsoft.com/office/drawing/2014/main" id="{A1A9E9C5-673A-4501-8B74-6ED67409D4D9}"/>
              </a:ext>
            </a:extLst>
          </p:cNvPr>
          <p:cNvGraphicFramePr/>
          <p:nvPr/>
        </p:nvGraphicFramePr>
        <p:xfrm>
          <a:off x="304800" y="13716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628650" y="365125"/>
            <a:ext cx="7886700" cy="1325563"/>
          </a:xfrm>
        </p:spPr>
        <p:txBody>
          <a:bodyPr vert="horz" lIns="91440" tIns="45720" rIns="91440" bIns="45720" rtlCol="0" anchorCtr="0">
            <a:normAutofit/>
          </a:bodyPr>
          <a:lstStyle/>
          <a:p>
            <a:pPr marL="0" marR="0" lvl="0" indent="0" defTabSz="914400" rtl="0" eaLnBrk="1" fontAlgn="auto" latinLnBrk="0" hangingPunct="1">
              <a:lnSpc>
                <a:spcPct val="90000"/>
              </a:lnSpc>
              <a:spcBef>
                <a:spcPct val="0"/>
              </a:spcBef>
              <a:spcAft>
                <a:spcPts val="0"/>
              </a:spcAft>
              <a:buClrTx/>
              <a:buSzTx/>
              <a:buFontTx/>
              <a:buNone/>
              <a:defRPr/>
            </a:pPr>
            <a:br>
              <a:rPr lang="en-US" sz="4300" b="1" noProof="0">
                <a:ln>
                  <a:noFill/>
                </a:ln>
                <a:effectLst/>
                <a:uLnTx/>
                <a:uFillTx/>
                <a:sym typeface="+mn-ea"/>
              </a:rPr>
            </a:br>
            <a:r>
              <a:rPr kumimoji="0" lang="en-US" sz="4300" b="1" i="0" u="none" strike="noStrike" kern="1200" cap="all" spc="50" normalizeH="0" baseline="0" noProof="0">
                <a:ln>
                  <a:noFill/>
                </a:ln>
                <a:effectLst/>
                <a:uLnTx/>
                <a:uFillTx/>
                <a:latin typeface="+mj-lt"/>
                <a:ea typeface="+mj-ea"/>
                <a:cs typeface="+mj-cs"/>
                <a:sym typeface="+mn-ea"/>
              </a:rPr>
              <a:t>Missing values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3"/>
          </p:nvPr>
        </p:nvSpPr>
        <p:spPr>
          <a:xfrm>
            <a:off x="628650" y="1929384"/>
            <a:ext cx="7886700" cy="4251960"/>
          </a:xfrm>
        </p:spPr>
        <p:txBody>
          <a:bodyPr vert="horz" lIns="91440" tIns="45720" rIns="91440" bIns="45720" rtlCol="0">
            <a:normAutofit/>
          </a:bodyPr>
          <a:lstStyle/>
          <a:p>
            <a:pPr marL="457200" marR="0" lvl="1" indent="0" defTabSz="914400" rtl="0" eaLnBrk="1" fontAlgn="auto" latinLnBrk="0" hangingPunct="1">
              <a:spcBef>
                <a:spcPct val="20000"/>
              </a:spcBef>
              <a:spcAft>
                <a:spcPts val="600"/>
              </a:spcAft>
              <a:buClr>
                <a:schemeClr val="tx2"/>
              </a:buClr>
              <a:buSzTx/>
              <a:buFont typeface="Arial" panose="020B0604020202020204" pitchFamily="34" charset="0"/>
              <a:buNone/>
              <a:defRPr/>
            </a:pPr>
            <a:r>
              <a:rPr kumimoji="0" lang="en-US" sz="1900" b="0" i="0" u="none" strike="noStrike" kern="1200" cap="none" spc="30" normalizeH="0" baseline="0" noProof="0">
                <a:ln>
                  <a:noFill/>
                </a:ln>
                <a:effectLst/>
                <a:uLnTx/>
                <a:uFillTx/>
                <a:latin typeface="Cambria" panose="02040503050406030204" pitchFamily="18" charset="0"/>
                <a:ea typeface="+mn-ea"/>
                <a:cs typeface="Cambria" panose="02040503050406030204" pitchFamily="18" charset="0"/>
              </a:rPr>
              <a:t>1.	Removing the training example</a:t>
            </a:r>
          </a:p>
          <a:p>
            <a:pPr marL="457200" marR="0" lvl="1" indent="0" defTabSz="914400" rtl="0" eaLnBrk="1" fontAlgn="auto" latinLnBrk="0" hangingPunct="1">
              <a:spcBef>
                <a:spcPct val="20000"/>
              </a:spcBef>
              <a:spcAft>
                <a:spcPts val="600"/>
              </a:spcAft>
              <a:buClr>
                <a:schemeClr val="tx2"/>
              </a:buClr>
              <a:buSzTx/>
              <a:buFont typeface="Arial" panose="020B0604020202020204" pitchFamily="34" charset="0"/>
              <a:buNone/>
              <a:defRPr/>
            </a:pPr>
            <a:r>
              <a:rPr kumimoji="0" lang="en-US" sz="1900" b="0" i="0" u="none" strike="noStrike" kern="1200" cap="none" spc="30" normalizeH="0" baseline="0" noProof="0">
                <a:ln>
                  <a:noFill/>
                </a:ln>
                <a:effectLst/>
                <a:uLnTx/>
                <a:uFillTx/>
                <a:latin typeface="Cambria" panose="02040503050406030204" pitchFamily="18" charset="0"/>
                <a:ea typeface="+mn-ea"/>
                <a:cs typeface="Cambria" panose="02040503050406030204" pitchFamily="18" charset="0"/>
              </a:rPr>
              <a:t>2.	Filling in missing value manually: </a:t>
            </a:r>
          </a:p>
          <a:p>
            <a:pPr marL="457200" marR="0" lvl="1" indent="0" defTabSz="914400" rtl="0" eaLnBrk="1" fontAlgn="auto" latinLnBrk="0" hangingPunct="1">
              <a:spcBef>
                <a:spcPct val="20000"/>
              </a:spcBef>
              <a:spcAft>
                <a:spcPts val="600"/>
              </a:spcAft>
              <a:buClr>
                <a:schemeClr val="tx2"/>
              </a:buClr>
              <a:buSzTx/>
              <a:buFont typeface="Arial" panose="020B0604020202020204" pitchFamily="34" charset="0"/>
              <a:buNone/>
              <a:defRPr/>
            </a:pPr>
            <a:r>
              <a:rPr kumimoji="0" lang="en-US" sz="1900" b="0" i="0" u="none" strike="noStrike" kern="1200" cap="none" spc="30" normalizeH="0" baseline="0" noProof="0">
                <a:ln>
                  <a:noFill/>
                </a:ln>
                <a:effectLst/>
                <a:uLnTx/>
                <a:uFillTx/>
                <a:latin typeface="Cambria" panose="02040503050406030204" pitchFamily="18" charset="0"/>
                <a:ea typeface="+mn-ea"/>
                <a:cs typeface="Cambria" panose="02040503050406030204" pitchFamily="18" charset="0"/>
              </a:rPr>
              <a:t>3.	Using a standard value to replace the missing value</a:t>
            </a:r>
          </a:p>
          <a:p>
            <a:pPr marL="457200" marR="0" lvl="1" indent="0" defTabSz="914400" rtl="0" eaLnBrk="1" fontAlgn="auto" latinLnBrk="0" hangingPunct="1">
              <a:spcBef>
                <a:spcPct val="20000"/>
              </a:spcBef>
              <a:spcAft>
                <a:spcPts val="600"/>
              </a:spcAft>
              <a:buClr>
                <a:schemeClr val="tx2"/>
              </a:buClr>
              <a:buSzTx/>
              <a:buFont typeface="Arial" panose="020B0604020202020204" pitchFamily="34" charset="0"/>
              <a:buNone/>
              <a:defRPr/>
            </a:pPr>
            <a:r>
              <a:rPr kumimoji="0" lang="en-US" sz="1900" b="0" i="0" u="none" strike="noStrike" kern="1200" cap="none" spc="30" normalizeH="0" baseline="0" noProof="0">
                <a:ln>
                  <a:noFill/>
                </a:ln>
                <a:effectLst/>
                <a:uLnTx/>
                <a:uFillTx/>
                <a:latin typeface="Cambria" panose="02040503050406030204" pitchFamily="18" charset="0"/>
                <a:ea typeface="+mn-ea"/>
                <a:cs typeface="Cambria" panose="02040503050406030204" pitchFamily="18" charset="0"/>
              </a:rPr>
              <a:t>4.	Using central tendency (mean, median, mode) for attribute to replace the missing value: </a:t>
            </a:r>
          </a:p>
          <a:p>
            <a:pPr marL="457200" marR="0" lvl="1" indent="0" defTabSz="914400" rtl="0" eaLnBrk="1" fontAlgn="auto" latinLnBrk="0" hangingPunct="1">
              <a:spcBef>
                <a:spcPct val="20000"/>
              </a:spcBef>
              <a:spcAft>
                <a:spcPts val="600"/>
              </a:spcAft>
              <a:buClr>
                <a:schemeClr val="tx2"/>
              </a:buClr>
              <a:buSzTx/>
              <a:buFont typeface="Arial" panose="020B0604020202020204" pitchFamily="34" charset="0"/>
              <a:buNone/>
              <a:defRPr/>
            </a:pPr>
            <a:r>
              <a:rPr kumimoji="0" lang="en-US" sz="1900" b="0" i="0" u="none" strike="noStrike" kern="1200" cap="none" spc="30" normalizeH="0" baseline="0" noProof="0">
                <a:ln>
                  <a:noFill/>
                </a:ln>
                <a:effectLst/>
                <a:uLnTx/>
                <a:uFillTx/>
                <a:latin typeface="Cambria" panose="02040503050406030204" pitchFamily="18" charset="0"/>
                <a:ea typeface="+mn-ea"/>
                <a:cs typeface="Cambria" panose="02040503050406030204" pitchFamily="18" charset="0"/>
              </a:rPr>
              <a:t>5.	Using central tendency (mean, median, mode) for attribute belonging to same class to replace the missing value</a:t>
            </a:r>
          </a:p>
          <a:p>
            <a:pPr marL="457200" marR="0" lvl="1" indent="0" defTabSz="914400" rtl="0" eaLnBrk="1" fontAlgn="auto" latinLnBrk="0" hangingPunct="1">
              <a:spcBef>
                <a:spcPct val="20000"/>
              </a:spcBef>
              <a:spcAft>
                <a:spcPts val="600"/>
              </a:spcAft>
              <a:buClr>
                <a:schemeClr val="tx2"/>
              </a:buClr>
              <a:buSzTx/>
              <a:buFont typeface="Arial" panose="020B0604020202020204" pitchFamily="34" charset="0"/>
              <a:buNone/>
              <a:defRPr/>
            </a:pPr>
            <a:r>
              <a:rPr kumimoji="0" lang="en-US" sz="1900" b="0" i="0" u="none" strike="noStrike" kern="1200" cap="none" spc="30" normalizeH="0" baseline="0" noProof="0">
                <a:ln>
                  <a:noFill/>
                </a:ln>
                <a:effectLst/>
                <a:uLnTx/>
                <a:uFillTx/>
                <a:latin typeface="Cambria" panose="02040503050406030204" pitchFamily="18" charset="0"/>
                <a:ea typeface="+mn-ea"/>
                <a:cs typeface="Cambria" panose="02040503050406030204" pitchFamily="18" charset="0"/>
              </a:rPr>
              <a:t>6.	Using the most probable value to fill in the missing value: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chorCtr="0">
            <a:normAutofit/>
          </a:bodyPr>
          <a:lstStyle/>
          <a:p>
            <a:pPr marL="0" marR="0" lvl="0" indent="0" defTabSz="914400" fontAlgn="auto">
              <a:lnSpc>
                <a:spcPct val="90000"/>
              </a:lnSpc>
              <a:spcAft>
                <a:spcPts val="0"/>
              </a:spcAft>
              <a:buClrTx/>
              <a:buSzTx/>
              <a:defRPr/>
            </a:pPr>
            <a:r>
              <a:rPr kumimoji="0" lang="en-US" sz="2800" b="0" i="0" u="none" strike="noStrike" kern="1200" cap="all" spc="50" normalizeH="0" baseline="0" noProof="0">
                <a:ln>
                  <a:noFill/>
                </a:ln>
                <a:solidFill>
                  <a:schemeClr val="bg1"/>
                </a:solidFill>
                <a:effectLst/>
                <a:uLnTx/>
                <a:uFillTx/>
                <a:latin typeface="+mj-lt"/>
                <a:ea typeface="+mj-ea"/>
                <a:cs typeface="+mj-cs"/>
              </a:rPr>
              <a:t>Handling missing values</a:t>
            </a:r>
          </a:p>
        </p:txBody>
      </p:sp>
      <p:pic>
        <p:nvPicPr>
          <p:cNvPr id="20482" name="Content Placeholder 5" descr="missingvaluestitanic.png"/>
          <p:cNvPicPr>
            <a:picLocks noGrp="1" noChangeAspect="1"/>
          </p:cNvPicPr>
          <p:nvPr>
            <p:ph sz="quarter" idx="13"/>
          </p:nvPr>
        </p:nvPicPr>
        <p:blipFill>
          <a:blip r:embed="rId2"/>
          <a:stretch>
            <a:fillRect/>
          </a:stretch>
        </p:blipFill>
        <p:spPr>
          <a:xfrm>
            <a:off x="482600" y="2195673"/>
            <a:ext cx="8178799" cy="33533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D10E40C-1EA0-98CA-DD4A-C5DC9D4130FC}"/>
              </a:ext>
            </a:extLst>
          </p:cNvPr>
          <p:cNvSpPr>
            <a:spLocks noGrp="1"/>
          </p:cNvSpPr>
          <p:nvPr>
            <p:ph type="title"/>
          </p:nvPr>
        </p:nvSpPr>
        <p:spPr>
          <a:xfrm>
            <a:off x="359545" y="1070800"/>
            <a:ext cx="2954766" cy="5583126"/>
          </a:xfrm>
        </p:spPr>
        <p:txBody>
          <a:bodyPr>
            <a:normAutofit/>
          </a:bodyPr>
          <a:lstStyle/>
          <a:p>
            <a:pPr algn="r"/>
            <a:r>
              <a:rPr lang="en-US" sz="7000" dirty="0"/>
              <a:t>Agenda</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4EEECE8-1C13-0423-7EB7-1150D69A8F5C}"/>
              </a:ext>
            </a:extLst>
          </p:cNvPr>
          <p:cNvGraphicFramePr>
            <a:graphicFrameLocks noGrp="1"/>
          </p:cNvGraphicFramePr>
          <p:nvPr>
            <p:ph idx="1"/>
            <p:extLst>
              <p:ext uri="{D42A27DB-BD31-4B8C-83A1-F6EECF244321}">
                <p14:modId xmlns:p14="http://schemas.microsoft.com/office/powerpoint/2010/main" val="3719738680"/>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1958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1119031"/>
            <a:ext cx="3464954"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679710-B2FE-65E5-1086-FA8A9A4C13F9}"/>
              </a:ext>
            </a:extLst>
          </p:cNvPr>
          <p:cNvSpPr txBox="1"/>
          <p:nvPr/>
        </p:nvSpPr>
        <p:spPr>
          <a:xfrm>
            <a:off x="878305" y="1396686"/>
            <a:ext cx="2430380" cy="40646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a:solidFill>
                  <a:srgbClr val="FFFFFF"/>
                </a:solidFill>
                <a:latin typeface="+mj-lt"/>
                <a:ea typeface="+mj-ea"/>
                <a:cs typeface="+mj-cs"/>
              </a:rPr>
              <a:t>Handling missing data </a:t>
            </a:r>
            <a:endParaRPr lang="en-US" sz="4400" kern="1200">
              <a:solidFill>
                <a:srgbClr val="FFFFFF"/>
              </a:solidFill>
              <a:latin typeface="+mj-lt"/>
              <a:ea typeface="+mj-ea"/>
              <a:cs typeface="+mj-cs"/>
            </a:endParaRP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941148"/>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4780992"/>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526033"/>
            <a:ext cx="4152298" cy="3935281"/>
          </a:xfrm>
        </p:spPr>
        <p:txBody>
          <a:bodyPr vert="horz" lIns="91440" tIns="45720" rIns="91440" bIns="45720" rtlCol="0">
            <a:normAutofit/>
          </a:bodyPr>
          <a:lstStyle/>
          <a:p>
            <a:pPr marL="0" indent="-228600" defTabSz="914400">
              <a:lnSpc>
                <a:spcPct val="90000"/>
              </a:lnSpc>
              <a:buFont typeface="Arial" panose="020B0604020202020204" pitchFamily="34" charset="0"/>
              <a:buChar char="•"/>
            </a:pPr>
            <a:r>
              <a:rPr lang="en-US" sz="2500" b="1"/>
              <a:t>Handling missing data </a:t>
            </a:r>
            <a:r>
              <a:rPr lang="en-US" sz="2500"/>
              <a:t>is an important aspect of data preprocessing because it can affect the performance and results of machine learning models. There are several strategies for handling missing data, depending on the nature of the dataset and the problem you are solving.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a:t>Removing Missing Data</a:t>
            </a:r>
          </a:p>
        </p:txBody>
      </p:sp>
      <p:sp>
        <p:nvSpPr>
          <p:cNvPr id="3" name="Content Placeholder 2"/>
          <p:cNvSpPr>
            <a:spLocks noGrp="1"/>
          </p:cNvSpPr>
          <p:nvPr>
            <p:ph idx="1"/>
          </p:nvPr>
        </p:nvSpPr>
        <p:spPr>
          <a:xfrm>
            <a:off x="457200" y="1684422"/>
            <a:ext cx="8229600" cy="4441742"/>
          </a:xfrm>
        </p:spPr>
        <p:txBody>
          <a:bodyPr>
            <a:normAutofit/>
          </a:bodyPr>
          <a:lstStyle/>
          <a:p>
            <a:pPr marL="0" indent="0" algn="just">
              <a:buNone/>
            </a:pPr>
            <a:r>
              <a:rPr lang="en-GB" dirty="0"/>
              <a:t>This technique involves </a:t>
            </a:r>
            <a:r>
              <a:rPr lang="en-GB" dirty="0">
                <a:solidFill>
                  <a:srgbClr val="FF0000"/>
                </a:solidFill>
              </a:rPr>
              <a:t>deleting rows </a:t>
            </a:r>
            <a:r>
              <a:rPr lang="en-GB" dirty="0"/>
              <a:t>with missing values, especially if the missing values are </a:t>
            </a:r>
            <a:r>
              <a:rPr lang="en-GB" dirty="0">
                <a:solidFill>
                  <a:srgbClr val="FF0000"/>
                </a:solidFill>
              </a:rPr>
              <a:t>not significant </a:t>
            </a:r>
            <a:r>
              <a:rPr lang="en-GB" dirty="0"/>
              <a:t>or the </a:t>
            </a:r>
            <a:r>
              <a:rPr lang="en-GB" dirty="0">
                <a:solidFill>
                  <a:srgbClr val="FF0000"/>
                </a:solidFill>
              </a:rPr>
              <a:t>proportion of </a:t>
            </a:r>
            <a:r>
              <a:rPr lang="en-GB" dirty="0"/>
              <a:t>missing data is small.</a:t>
            </a:r>
          </a:p>
          <a:p>
            <a:pPr marL="0" indent="0" algn="just">
              <a:buNone/>
            </a:pPr>
            <a:r>
              <a:rPr lang="en-GB" b="1" dirty="0"/>
              <a:t>Example:</a:t>
            </a:r>
            <a:r>
              <a:rPr lang="en-GB" dirty="0"/>
              <a:t> If a dataset has 1000 records, and 5 records are missing a few non-critical data points, those records </a:t>
            </a:r>
            <a:r>
              <a:rPr lang="en-GB" dirty="0">
                <a:solidFill>
                  <a:srgbClr val="FF0000"/>
                </a:solidFill>
              </a:rPr>
              <a:t>can be removed </a:t>
            </a:r>
            <a:r>
              <a:rPr lang="en-GB" dirty="0"/>
              <a:t>to avoid analysis complications.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744ABD-79A0-D5F6-1EB8-FC4AD3E70DF5}"/>
              </a:ext>
            </a:extLst>
          </p:cNvPr>
          <p:cNvPicPr>
            <a:picLocks noGrp="1" noChangeAspect="1"/>
          </p:cNvPicPr>
          <p:nvPr>
            <p:ph idx="1"/>
          </p:nvPr>
        </p:nvPicPr>
        <p:blipFill>
          <a:blip r:embed="rId2"/>
          <a:stretch>
            <a:fillRect/>
          </a:stretch>
        </p:blipFill>
        <p:spPr>
          <a:xfrm>
            <a:off x="64169" y="1129308"/>
            <a:ext cx="5600700" cy="3803275"/>
          </a:xfrm>
          <a:prstGeom prst="rect">
            <a:avLst/>
          </a:prstGeom>
        </p:spPr>
      </p:pic>
      <p:pic>
        <p:nvPicPr>
          <p:cNvPr id="6" name="Picture 5">
            <a:extLst>
              <a:ext uri="{FF2B5EF4-FFF2-40B4-BE49-F238E27FC236}">
                <a16:creationId xmlns:a16="http://schemas.microsoft.com/office/drawing/2014/main" id="{D62ECE60-5AA0-64B7-D05C-B730ADA96502}"/>
              </a:ext>
            </a:extLst>
          </p:cNvPr>
          <p:cNvPicPr>
            <a:picLocks noChangeAspect="1"/>
          </p:cNvPicPr>
          <p:nvPr/>
        </p:nvPicPr>
        <p:blipFill>
          <a:blip r:embed="rId3"/>
          <a:srcRect t="28009"/>
          <a:stretch/>
        </p:blipFill>
        <p:spPr>
          <a:xfrm>
            <a:off x="5664869" y="5301915"/>
            <a:ext cx="3048000" cy="1307431"/>
          </a:xfrm>
          <a:prstGeom prst="rect">
            <a:avLst/>
          </a:prstGeom>
        </p:spPr>
      </p:pic>
      <p:sp>
        <p:nvSpPr>
          <p:cNvPr id="7" name="TextBox 6">
            <a:extLst>
              <a:ext uri="{FF2B5EF4-FFF2-40B4-BE49-F238E27FC236}">
                <a16:creationId xmlns:a16="http://schemas.microsoft.com/office/drawing/2014/main" id="{727406B4-638D-FD96-ECBC-20EAB491E04F}"/>
              </a:ext>
            </a:extLst>
          </p:cNvPr>
          <p:cNvSpPr txBox="1"/>
          <p:nvPr/>
        </p:nvSpPr>
        <p:spPr>
          <a:xfrm>
            <a:off x="5664869" y="4932583"/>
            <a:ext cx="2173705" cy="369332"/>
          </a:xfrm>
          <a:prstGeom prst="rect">
            <a:avLst/>
          </a:prstGeom>
          <a:noFill/>
        </p:spPr>
        <p:txBody>
          <a:bodyPr wrap="square" rtlCol="0">
            <a:spAutoFit/>
          </a:bodyPr>
          <a:lstStyle/>
          <a:p>
            <a:r>
              <a:rPr lang="en-US" dirty="0"/>
              <a:t>Output:</a:t>
            </a:r>
          </a:p>
        </p:txBody>
      </p:sp>
      <p:sp>
        <p:nvSpPr>
          <p:cNvPr id="11" name="TextBox 10">
            <a:extLst>
              <a:ext uri="{FF2B5EF4-FFF2-40B4-BE49-F238E27FC236}">
                <a16:creationId xmlns:a16="http://schemas.microsoft.com/office/drawing/2014/main" id="{F0F55177-7500-DFD5-4D51-CD55873A9D37}"/>
              </a:ext>
            </a:extLst>
          </p:cNvPr>
          <p:cNvSpPr txBox="1"/>
          <p:nvPr/>
        </p:nvSpPr>
        <p:spPr>
          <a:xfrm>
            <a:off x="5664869" y="1774132"/>
            <a:ext cx="3328737" cy="646331"/>
          </a:xfrm>
          <a:prstGeom prst="rect">
            <a:avLst/>
          </a:prstGeom>
          <a:noFill/>
        </p:spPr>
        <p:txBody>
          <a:bodyPr wrap="square">
            <a:spAutoFit/>
          </a:bodyPr>
          <a:lstStyle/>
          <a:p>
            <a:pPr lvl="0" algn="ctr"/>
            <a:r>
              <a:rPr lang="en-GB" dirty="0"/>
              <a:t>Remove rows or columns that contain missing values.</a:t>
            </a:r>
          </a:p>
        </p:txBody>
      </p:sp>
      <p:sp>
        <p:nvSpPr>
          <p:cNvPr id="23" name="TextBox 22">
            <a:extLst>
              <a:ext uri="{FF2B5EF4-FFF2-40B4-BE49-F238E27FC236}">
                <a16:creationId xmlns:a16="http://schemas.microsoft.com/office/drawing/2014/main" id="{34FF6592-EE07-C57C-ACD5-2D1B1D628399}"/>
              </a:ext>
            </a:extLst>
          </p:cNvPr>
          <p:cNvSpPr txBox="1"/>
          <p:nvPr/>
        </p:nvSpPr>
        <p:spPr>
          <a:xfrm>
            <a:off x="160638" y="175201"/>
            <a:ext cx="3398109" cy="584775"/>
          </a:xfrm>
          <a:prstGeom prst="rect">
            <a:avLst/>
          </a:prstGeom>
          <a:noFill/>
        </p:spPr>
        <p:txBody>
          <a:bodyPr wrap="square" rtlCol="0">
            <a:spAutoFit/>
          </a:bodyPr>
          <a:lstStyle/>
          <a:p>
            <a:r>
              <a:rPr lang="en-US" sz="3200" b="1" dirty="0"/>
              <a:t>Example</a:t>
            </a:r>
          </a:p>
        </p:txBody>
      </p:sp>
    </p:spTree>
    <p:extLst>
      <p:ext uri="{BB962C8B-B14F-4D97-AF65-F5344CB8AC3E}">
        <p14:creationId xmlns:p14="http://schemas.microsoft.com/office/powerpoint/2010/main" val="252274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30386C-A553-A8C1-785A-E8747E7C8FB1}"/>
              </a:ext>
            </a:extLst>
          </p:cNvPr>
          <p:cNvSpPr txBox="1"/>
          <p:nvPr/>
        </p:nvSpPr>
        <p:spPr>
          <a:xfrm>
            <a:off x="515125" y="1153572"/>
            <a:ext cx="2400300"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a:solidFill>
                  <a:srgbClr val="FFFFFF"/>
                </a:solidFill>
                <a:latin typeface="+mj-lt"/>
                <a:ea typeface="+mj-ea"/>
                <a:cs typeface="+mj-cs"/>
              </a:rPr>
              <a:t>Imputation (Filling Missing Data)</a:t>
            </a:r>
            <a:endParaRPr lang="en-US" sz="4400" b="1" kern="1200">
              <a:solidFill>
                <a:srgbClr val="FFFFFF"/>
              </a:solidFill>
              <a:latin typeface="+mj-lt"/>
              <a:ea typeface="+mj-ea"/>
              <a:cs typeface="+mj-cs"/>
            </a:endParaRPr>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375A69-23D9-7C62-595E-5AC7F2007D95}"/>
              </a:ext>
            </a:extLst>
          </p:cNvPr>
          <p:cNvSpPr>
            <a:spLocks noGrp="1"/>
          </p:cNvSpPr>
          <p:nvPr>
            <p:ph idx="1"/>
          </p:nvPr>
        </p:nvSpPr>
        <p:spPr>
          <a:xfrm>
            <a:off x="3335481" y="591344"/>
            <a:ext cx="5179868" cy="5585619"/>
          </a:xfrm>
        </p:spPr>
        <p:txBody>
          <a:bodyPr vert="horz" lIns="91440" tIns="45720" rIns="91440" bIns="45720" rtlCol="0" anchor="ctr">
            <a:normAutofit/>
          </a:bodyPr>
          <a:lstStyle/>
          <a:p>
            <a:pPr marL="0" indent="-228600" defTabSz="914400">
              <a:lnSpc>
                <a:spcPct val="90000"/>
              </a:lnSpc>
              <a:buFont typeface="Arial" panose="020B0604020202020204" pitchFamily="34" charset="0"/>
              <a:buChar char="•"/>
            </a:pPr>
            <a:r>
              <a:rPr lang="en-US" sz="2700"/>
              <a:t>Imputation involves </a:t>
            </a:r>
            <a:r>
              <a:rPr lang="en-US" sz="2700" b="1"/>
              <a:t>replacing</a:t>
            </a:r>
            <a:r>
              <a:rPr lang="en-US" sz="2700"/>
              <a:t> missing data with substituted values. Common methods include:</a:t>
            </a:r>
          </a:p>
          <a:p>
            <a:pPr marL="0" indent="-228600" defTabSz="914400">
              <a:lnSpc>
                <a:spcPct val="90000"/>
              </a:lnSpc>
              <a:buFont typeface="Arial" panose="020B0604020202020204" pitchFamily="34" charset="0"/>
              <a:buChar char="•"/>
            </a:pPr>
            <a:endParaRPr lang="en-US" sz="2700"/>
          </a:p>
          <a:p>
            <a:pPr indent="-228600" defTabSz="914400">
              <a:lnSpc>
                <a:spcPct val="90000"/>
              </a:lnSpc>
              <a:buFont typeface="Arial" panose="020B0604020202020204" pitchFamily="34" charset="0"/>
              <a:buChar char="•"/>
            </a:pPr>
            <a:r>
              <a:rPr lang="en-US" sz="2700" b="1"/>
              <a:t>Mean Imputation:</a:t>
            </a:r>
            <a:r>
              <a:rPr lang="en-US" sz="2700"/>
              <a:t> Replace missing values with the mean of that column.</a:t>
            </a:r>
          </a:p>
          <a:p>
            <a:pPr indent="-228600" defTabSz="914400">
              <a:lnSpc>
                <a:spcPct val="90000"/>
              </a:lnSpc>
              <a:buFont typeface="Arial" panose="020B0604020202020204" pitchFamily="34" charset="0"/>
              <a:buChar char="•"/>
            </a:pPr>
            <a:r>
              <a:rPr lang="en-US" sz="2700" b="1"/>
              <a:t>Median Imputation:</a:t>
            </a:r>
            <a:r>
              <a:rPr lang="en-US" sz="2700"/>
              <a:t> Replace missing values with the median of that column.</a:t>
            </a:r>
          </a:p>
          <a:p>
            <a:pPr indent="-228600" defTabSz="914400">
              <a:lnSpc>
                <a:spcPct val="90000"/>
              </a:lnSpc>
              <a:buFont typeface="Arial" panose="020B0604020202020204" pitchFamily="34" charset="0"/>
              <a:buChar char="•"/>
            </a:pPr>
            <a:r>
              <a:rPr lang="en-US" sz="2700" b="1"/>
              <a:t>Mode Imputation:</a:t>
            </a:r>
            <a:r>
              <a:rPr lang="en-US" sz="2700"/>
              <a:t> Replace missing values with the mode of that column.</a:t>
            </a:r>
          </a:p>
          <a:p>
            <a:pPr marL="0" indent="-228600" defTabSz="914400">
              <a:lnSpc>
                <a:spcPct val="90000"/>
              </a:lnSpc>
              <a:buFont typeface="Arial" panose="020B0604020202020204" pitchFamily="34" charset="0"/>
              <a:buChar char="•"/>
            </a:pPr>
            <a:endParaRPr lang="en-US" sz="2700"/>
          </a:p>
        </p:txBody>
      </p:sp>
    </p:spTree>
    <p:extLst>
      <p:ext uri="{BB962C8B-B14F-4D97-AF65-F5344CB8AC3E}">
        <p14:creationId xmlns:p14="http://schemas.microsoft.com/office/powerpoint/2010/main" val="388471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DF9F98-CDC3-1256-BA26-FEF41AF514E1}"/>
              </a:ext>
            </a:extLst>
          </p:cNvPr>
          <p:cNvSpPr txBox="1"/>
          <p:nvPr/>
        </p:nvSpPr>
        <p:spPr>
          <a:xfrm>
            <a:off x="479160" y="457200"/>
            <a:ext cx="8182230" cy="1368614"/>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700">
                <a:latin typeface="+mj-lt"/>
                <a:ea typeface="+mj-ea"/>
                <a:cs typeface="+mj-cs"/>
              </a:rPr>
              <a:t>Example of a Filled Mean</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850683"/>
            <a:ext cx="2468880" cy="18288"/>
          </a:xfrm>
          <a:custGeom>
            <a:avLst/>
            <a:gdLst>
              <a:gd name="connsiteX0" fmla="*/ 0 w 2468880"/>
              <a:gd name="connsiteY0" fmla="*/ 0 h 18288"/>
              <a:gd name="connsiteX1" fmla="*/ 592531 w 2468880"/>
              <a:gd name="connsiteY1" fmla="*/ 0 h 18288"/>
              <a:gd name="connsiteX2" fmla="*/ 1160374 w 2468880"/>
              <a:gd name="connsiteY2" fmla="*/ 0 h 18288"/>
              <a:gd name="connsiteX3" fmla="*/ 1728216 w 2468880"/>
              <a:gd name="connsiteY3" fmla="*/ 0 h 18288"/>
              <a:gd name="connsiteX4" fmla="*/ 2468880 w 2468880"/>
              <a:gd name="connsiteY4" fmla="*/ 0 h 18288"/>
              <a:gd name="connsiteX5" fmla="*/ 2468880 w 2468880"/>
              <a:gd name="connsiteY5" fmla="*/ 18288 h 18288"/>
              <a:gd name="connsiteX6" fmla="*/ 1802282 w 2468880"/>
              <a:gd name="connsiteY6" fmla="*/ 18288 h 18288"/>
              <a:gd name="connsiteX7" fmla="*/ 1209751 w 2468880"/>
              <a:gd name="connsiteY7" fmla="*/ 18288 h 18288"/>
              <a:gd name="connsiteX8" fmla="*/ 641909 w 2468880"/>
              <a:gd name="connsiteY8" fmla="*/ 18288 h 18288"/>
              <a:gd name="connsiteX9" fmla="*/ 0 w 2468880"/>
              <a:gd name="connsiteY9" fmla="*/ 18288 h 18288"/>
              <a:gd name="connsiteX10" fmla="*/ 0 w 246888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8288"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302" y="4771"/>
                  <a:pt x="2469633" y="12323"/>
                  <a:pt x="2468880" y="18288"/>
                </a:cubicBezTo>
                <a:cubicBezTo>
                  <a:pt x="2229297" y="-14659"/>
                  <a:pt x="2066775" y="30253"/>
                  <a:pt x="1802282" y="18288"/>
                </a:cubicBezTo>
                <a:cubicBezTo>
                  <a:pt x="1537789" y="6323"/>
                  <a:pt x="1379930" y="22266"/>
                  <a:pt x="1209751" y="18288"/>
                </a:cubicBezTo>
                <a:cubicBezTo>
                  <a:pt x="1039572" y="14310"/>
                  <a:pt x="837025" y="12850"/>
                  <a:pt x="641909" y="18288"/>
                </a:cubicBezTo>
                <a:cubicBezTo>
                  <a:pt x="446793" y="23726"/>
                  <a:pt x="170561" y="18472"/>
                  <a:pt x="0" y="18288"/>
                </a:cubicBezTo>
                <a:cubicBezTo>
                  <a:pt x="841" y="12879"/>
                  <a:pt x="-726" y="3977"/>
                  <a:pt x="0" y="0"/>
                </a:cubicBezTo>
                <a:close/>
              </a:path>
              <a:path w="2468880" h="18288"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8266" y="8857"/>
                  <a:pt x="2469384" y="13619"/>
                  <a:pt x="2468880" y="18288"/>
                </a:cubicBezTo>
                <a:cubicBezTo>
                  <a:pt x="2271330" y="36599"/>
                  <a:pt x="2001027" y="31554"/>
                  <a:pt x="1876349" y="18288"/>
                </a:cubicBezTo>
                <a:cubicBezTo>
                  <a:pt x="1751671" y="5022"/>
                  <a:pt x="1364652" y="15063"/>
                  <a:pt x="1209751" y="18288"/>
                </a:cubicBezTo>
                <a:cubicBezTo>
                  <a:pt x="1054850" y="21513"/>
                  <a:pt x="748438" y="20074"/>
                  <a:pt x="617220" y="18288"/>
                </a:cubicBezTo>
                <a:cubicBezTo>
                  <a:pt x="486002" y="16502"/>
                  <a:pt x="237432" y="27200"/>
                  <a:pt x="0" y="18288"/>
                </a:cubicBezTo>
                <a:cubicBezTo>
                  <a:pt x="-487" y="10816"/>
                  <a:pt x="-839" y="605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F22582-33A6-C95A-085C-9430B9FD8A4E}"/>
              </a:ext>
            </a:extLst>
          </p:cNvPr>
          <p:cNvPicPr>
            <a:picLocks noChangeAspect="1"/>
          </p:cNvPicPr>
          <p:nvPr/>
        </p:nvPicPr>
        <p:blipFill>
          <a:blip r:embed="rId2"/>
          <a:stretch>
            <a:fillRect/>
          </a:stretch>
        </p:blipFill>
        <p:spPr>
          <a:xfrm>
            <a:off x="240030" y="2929616"/>
            <a:ext cx="4210812" cy="3031784"/>
          </a:xfrm>
          <a:prstGeom prst="rect">
            <a:avLst/>
          </a:prstGeom>
        </p:spPr>
      </p:pic>
      <p:pic>
        <p:nvPicPr>
          <p:cNvPr id="6" name="Content Placeholder 5">
            <a:extLst>
              <a:ext uri="{FF2B5EF4-FFF2-40B4-BE49-F238E27FC236}">
                <a16:creationId xmlns:a16="http://schemas.microsoft.com/office/drawing/2014/main" id="{F2C54284-EC10-5B87-2032-645EFAB77B9B}"/>
              </a:ext>
            </a:extLst>
          </p:cNvPr>
          <p:cNvPicPr>
            <a:picLocks noGrp="1" noChangeAspect="1"/>
          </p:cNvPicPr>
          <p:nvPr>
            <p:ph idx="1"/>
          </p:nvPr>
        </p:nvPicPr>
        <p:blipFill>
          <a:blip r:embed="rId3"/>
          <a:stretch>
            <a:fillRect/>
          </a:stretch>
        </p:blipFill>
        <p:spPr>
          <a:xfrm>
            <a:off x="4690872" y="2982251"/>
            <a:ext cx="4210812" cy="2926514"/>
          </a:xfrm>
          <a:prstGeom prst="rect">
            <a:avLst/>
          </a:prstGeom>
        </p:spPr>
      </p:pic>
    </p:spTree>
    <p:extLst>
      <p:ext uri="{BB962C8B-B14F-4D97-AF65-F5344CB8AC3E}">
        <p14:creationId xmlns:p14="http://schemas.microsoft.com/office/powerpoint/2010/main" val="2404993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1093-189B-42CF-5857-BFDC6C469D5E}"/>
              </a:ext>
            </a:extLst>
          </p:cNvPr>
          <p:cNvSpPr>
            <a:spLocks noGrp="1"/>
          </p:cNvSpPr>
          <p:nvPr>
            <p:ph type="title"/>
          </p:nvPr>
        </p:nvSpPr>
        <p:spPr/>
        <p:txBody>
          <a:bodyPr>
            <a:normAutofit fontScale="90000"/>
          </a:bodyPr>
          <a:lstStyle/>
          <a:p>
            <a:r>
              <a:rPr lang="en-GB"/>
              <a:t>Using Algorithms that Support Missing Values</a:t>
            </a:r>
            <a:endParaRPr lang="en-US" dirty="0"/>
          </a:p>
        </p:txBody>
      </p:sp>
      <p:graphicFrame>
        <p:nvGraphicFramePr>
          <p:cNvPr id="5" name="Content Placeholder 2">
            <a:extLst>
              <a:ext uri="{FF2B5EF4-FFF2-40B4-BE49-F238E27FC236}">
                <a16:creationId xmlns:a16="http://schemas.microsoft.com/office/drawing/2014/main" id="{87B0B3BA-49AB-F5EB-BD8A-6776CC06EA6A}"/>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232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9CEB-4A36-193B-197E-7BE6B83788C7}"/>
              </a:ext>
            </a:extLst>
          </p:cNvPr>
          <p:cNvSpPr>
            <a:spLocks noGrp="1"/>
          </p:cNvSpPr>
          <p:nvPr>
            <p:ph type="title"/>
          </p:nvPr>
        </p:nvSpPr>
        <p:spPr/>
        <p:txBody>
          <a:bodyPr>
            <a:normAutofit/>
          </a:bodyPr>
          <a:lstStyle/>
          <a:p>
            <a:r>
              <a:rPr lang="en-GB" sz="2400" b="1" dirty="0"/>
              <a:t>Example:</a:t>
            </a:r>
            <a:r>
              <a:rPr lang="en-GB" sz="2400" dirty="0"/>
              <a:t> In this case, you wouldn't need to modify the data beforehand; the algorithm will handle missing values internally:</a:t>
            </a:r>
            <a:endParaRPr lang="en-US" sz="2400" dirty="0"/>
          </a:p>
        </p:txBody>
      </p:sp>
      <p:pic>
        <p:nvPicPr>
          <p:cNvPr id="4" name="Content Placeholder 3">
            <a:extLst>
              <a:ext uri="{FF2B5EF4-FFF2-40B4-BE49-F238E27FC236}">
                <a16:creationId xmlns:a16="http://schemas.microsoft.com/office/drawing/2014/main" id="{36C9A63E-374A-AE10-11EE-DF1505939B85}"/>
              </a:ext>
            </a:extLst>
          </p:cNvPr>
          <p:cNvPicPr>
            <a:picLocks noGrp="1" noChangeAspect="1"/>
          </p:cNvPicPr>
          <p:nvPr>
            <p:ph idx="1"/>
          </p:nvPr>
        </p:nvPicPr>
        <p:blipFill>
          <a:blip r:embed="rId2"/>
          <a:stretch>
            <a:fillRect/>
          </a:stretch>
        </p:blipFill>
        <p:spPr>
          <a:xfrm>
            <a:off x="1017486" y="2126512"/>
            <a:ext cx="7109027" cy="2272432"/>
          </a:xfrm>
          <a:prstGeom prst="rect">
            <a:avLst/>
          </a:prstGeom>
        </p:spPr>
      </p:pic>
    </p:spTree>
    <p:extLst>
      <p:ext uri="{BB962C8B-B14F-4D97-AF65-F5344CB8AC3E}">
        <p14:creationId xmlns:p14="http://schemas.microsoft.com/office/powerpoint/2010/main" val="34409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3792-32E7-DC35-E53A-D6B76FBEF32B}"/>
              </a:ext>
            </a:extLst>
          </p:cNvPr>
          <p:cNvSpPr>
            <a:spLocks noGrp="1"/>
          </p:cNvSpPr>
          <p:nvPr>
            <p:ph type="title"/>
          </p:nvPr>
        </p:nvSpPr>
        <p:spPr/>
        <p:txBody>
          <a:bodyPr>
            <a:normAutofit fontScale="90000"/>
          </a:bodyPr>
          <a:lstStyle/>
          <a:p>
            <a:r>
              <a:rPr lang="en-GB" dirty="0"/>
              <a:t>Imputation with More Advanced Methods (KNN, Regression)</a:t>
            </a:r>
            <a:endParaRPr lang="en-US" dirty="0"/>
          </a:p>
        </p:txBody>
      </p:sp>
      <p:sp>
        <p:nvSpPr>
          <p:cNvPr id="3" name="Content Placeholder 2">
            <a:extLst>
              <a:ext uri="{FF2B5EF4-FFF2-40B4-BE49-F238E27FC236}">
                <a16:creationId xmlns:a16="http://schemas.microsoft.com/office/drawing/2014/main" id="{532140C9-40CD-33B8-2B1B-044C666A1E66}"/>
              </a:ext>
            </a:extLst>
          </p:cNvPr>
          <p:cNvSpPr>
            <a:spLocks noGrp="1"/>
          </p:cNvSpPr>
          <p:nvPr>
            <p:ph idx="1"/>
          </p:nvPr>
        </p:nvSpPr>
        <p:spPr>
          <a:xfrm>
            <a:off x="457200" y="1600200"/>
            <a:ext cx="8229600" cy="1592179"/>
          </a:xfrm>
        </p:spPr>
        <p:txBody>
          <a:bodyPr>
            <a:normAutofit fontScale="92500"/>
          </a:bodyPr>
          <a:lstStyle/>
          <a:p>
            <a:pPr marL="0" indent="0" algn="just">
              <a:buNone/>
            </a:pPr>
            <a:r>
              <a:rPr lang="en-GB" dirty="0"/>
              <a:t>When you believe a more sophisticated imputation method is required for better predictions, like using K-nearest </a:t>
            </a:r>
            <a:r>
              <a:rPr lang="en-GB" dirty="0" err="1"/>
              <a:t>neighbors</a:t>
            </a:r>
            <a:r>
              <a:rPr lang="en-GB" dirty="0"/>
              <a:t> (KNN) or a regression model.</a:t>
            </a:r>
          </a:p>
          <a:p>
            <a:endParaRPr lang="en-US" dirty="0"/>
          </a:p>
        </p:txBody>
      </p:sp>
      <p:pic>
        <p:nvPicPr>
          <p:cNvPr id="4" name="Picture 3">
            <a:extLst>
              <a:ext uri="{FF2B5EF4-FFF2-40B4-BE49-F238E27FC236}">
                <a16:creationId xmlns:a16="http://schemas.microsoft.com/office/drawing/2014/main" id="{532959A0-158A-ECEB-890F-BF6830CBC2ED}"/>
              </a:ext>
            </a:extLst>
          </p:cNvPr>
          <p:cNvPicPr>
            <a:picLocks noChangeAspect="1"/>
          </p:cNvPicPr>
          <p:nvPr/>
        </p:nvPicPr>
        <p:blipFill>
          <a:blip r:embed="rId2"/>
          <a:stretch>
            <a:fillRect/>
          </a:stretch>
        </p:blipFill>
        <p:spPr>
          <a:xfrm>
            <a:off x="1155032" y="3296653"/>
            <a:ext cx="6424863" cy="3214436"/>
          </a:xfrm>
          <a:prstGeom prst="rect">
            <a:avLst/>
          </a:prstGeom>
        </p:spPr>
      </p:pic>
    </p:spTree>
    <p:extLst>
      <p:ext uri="{BB962C8B-B14F-4D97-AF65-F5344CB8AC3E}">
        <p14:creationId xmlns:p14="http://schemas.microsoft.com/office/powerpoint/2010/main" val="262547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CFB8E0-8383-9D60-4A76-0FE72E9EE3EC}"/>
              </a:ext>
            </a:extLst>
          </p:cNvPr>
          <p:cNvSpPr>
            <a:spLocks noGrp="1"/>
          </p:cNvSpPr>
          <p:nvPr>
            <p:ph type="title"/>
          </p:nvPr>
        </p:nvSpPr>
        <p:spPr>
          <a:xfrm>
            <a:off x="473202" y="630936"/>
            <a:ext cx="2699766" cy="1463040"/>
          </a:xfrm>
        </p:spPr>
        <p:txBody>
          <a:bodyPr anchor="ctr">
            <a:normAutofit/>
          </a:bodyPr>
          <a:lstStyle/>
          <a:p>
            <a:pPr>
              <a:lnSpc>
                <a:spcPct val="90000"/>
              </a:lnSpc>
            </a:pPr>
            <a:r>
              <a:rPr lang="en-GB" sz="3600">
                <a:solidFill>
                  <a:srgbClr val="FFFFFF"/>
                </a:solidFill>
              </a:rPr>
              <a:t>Flag and Fill Missing Data</a:t>
            </a:r>
            <a:endParaRPr lang="en-US" sz="360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E16396-2807-A4C2-4D1C-B27D92196953}"/>
              </a:ext>
            </a:extLst>
          </p:cNvPr>
          <p:cNvSpPr>
            <a:spLocks noGrp="1"/>
          </p:cNvSpPr>
          <p:nvPr>
            <p:ph idx="1"/>
          </p:nvPr>
        </p:nvSpPr>
        <p:spPr>
          <a:xfrm>
            <a:off x="3355846" y="630936"/>
            <a:ext cx="5305807" cy="1463040"/>
          </a:xfrm>
        </p:spPr>
        <p:txBody>
          <a:bodyPr anchor="ctr">
            <a:normAutofit/>
          </a:bodyPr>
          <a:lstStyle/>
          <a:p>
            <a:pPr marL="0" indent="0">
              <a:buNone/>
            </a:pPr>
            <a:r>
              <a:rPr lang="en-GB" sz="1900">
                <a:solidFill>
                  <a:srgbClr val="FFFFFF"/>
                </a:solidFill>
              </a:rPr>
              <a:t>If you want to keep track of where missing values occurred, you can flag them with a new feature while imputing the missing values.</a:t>
            </a:r>
          </a:p>
          <a:p>
            <a:endParaRPr lang="en-US" sz="1900" dirty="0">
              <a:solidFill>
                <a:srgbClr val="FFFFFF"/>
              </a:solidFill>
            </a:endParaRPr>
          </a:p>
        </p:txBody>
      </p:sp>
      <p:pic>
        <p:nvPicPr>
          <p:cNvPr id="4" name="Picture 3">
            <a:extLst>
              <a:ext uri="{FF2B5EF4-FFF2-40B4-BE49-F238E27FC236}">
                <a16:creationId xmlns:a16="http://schemas.microsoft.com/office/drawing/2014/main" id="{10839810-3423-C514-4BEE-FB23A39C2E15}"/>
              </a:ext>
            </a:extLst>
          </p:cNvPr>
          <p:cNvPicPr>
            <a:picLocks noChangeAspect="1"/>
          </p:cNvPicPr>
          <p:nvPr/>
        </p:nvPicPr>
        <p:blipFill>
          <a:blip r:embed="rId2"/>
          <a:stretch>
            <a:fillRect/>
          </a:stretch>
        </p:blipFill>
        <p:spPr>
          <a:xfrm>
            <a:off x="473202" y="3730786"/>
            <a:ext cx="8188452" cy="1760516"/>
          </a:xfrm>
          <a:prstGeom prst="rect">
            <a:avLst/>
          </a:prstGeom>
        </p:spPr>
      </p:pic>
    </p:spTree>
    <p:extLst>
      <p:ext uri="{BB962C8B-B14F-4D97-AF65-F5344CB8AC3E}">
        <p14:creationId xmlns:p14="http://schemas.microsoft.com/office/powerpoint/2010/main" val="2046965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139C-D97D-45F4-4198-33A8DF77475A}"/>
              </a:ext>
            </a:extLst>
          </p:cNvPr>
          <p:cNvSpPr>
            <a:spLocks noGrp="1"/>
          </p:cNvSpPr>
          <p:nvPr>
            <p:ph type="title"/>
          </p:nvPr>
        </p:nvSpPr>
        <p:spPr/>
        <p:txBody>
          <a:bodyPr/>
          <a:lstStyle/>
          <a:p>
            <a:r>
              <a:rPr lang="en-GB" dirty="0"/>
              <a:t>Handling Duplicate Data</a:t>
            </a:r>
            <a:endParaRPr lang="en-US" dirty="0"/>
          </a:p>
        </p:txBody>
      </p:sp>
      <p:sp>
        <p:nvSpPr>
          <p:cNvPr id="3" name="Content Placeholder 2">
            <a:extLst>
              <a:ext uri="{FF2B5EF4-FFF2-40B4-BE49-F238E27FC236}">
                <a16:creationId xmlns:a16="http://schemas.microsoft.com/office/drawing/2014/main" id="{FDC91638-21FC-D8E9-BF20-22DA25BA508C}"/>
              </a:ext>
            </a:extLst>
          </p:cNvPr>
          <p:cNvSpPr>
            <a:spLocks noGrp="1"/>
          </p:cNvSpPr>
          <p:nvPr>
            <p:ph idx="1"/>
          </p:nvPr>
        </p:nvSpPr>
        <p:spPr/>
        <p:txBody>
          <a:bodyPr/>
          <a:lstStyle/>
          <a:p>
            <a:pPr algn="just"/>
            <a:r>
              <a:rPr lang="en-GB" b="1" dirty="0"/>
              <a:t>Handling duplicate data </a:t>
            </a:r>
            <a:r>
              <a:rPr lang="en-GB" dirty="0"/>
              <a:t>is a common task in data management that involves identifying and </a:t>
            </a:r>
            <a:r>
              <a:rPr lang="en-GB" b="1" dirty="0"/>
              <a:t>removing repeated </a:t>
            </a:r>
            <a:r>
              <a:rPr lang="en-GB" dirty="0"/>
              <a:t>instances of data in a dataset to ensure accuracy and reliability of analyses. This can be </a:t>
            </a:r>
            <a:r>
              <a:rPr lang="en-GB" b="1" dirty="0"/>
              <a:t>crucial</a:t>
            </a:r>
            <a:r>
              <a:rPr lang="en-GB" dirty="0"/>
              <a:t> in data processing tasks like data cleaning, database management, and statistical analysis.</a:t>
            </a:r>
            <a:endParaRPr lang="en-US" dirty="0"/>
          </a:p>
        </p:txBody>
      </p:sp>
    </p:spTree>
    <p:extLst>
      <p:ext uri="{BB962C8B-B14F-4D97-AF65-F5344CB8AC3E}">
        <p14:creationId xmlns:p14="http://schemas.microsoft.com/office/powerpoint/2010/main" val="4054574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3A41-659B-943C-FB1C-509D7A93284B}"/>
              </a:ext>
            </a:extLst>
          </p:cNvPr>
          <p:cNvSpPr>
            <a:spLocks noGrp="1"/>
          </p:cNvSpPr>
          <p:nvPr>
            <p:ph type="title"/>
          </p:nvPr>
        </p:nvSpPr>
        <p:spPr>
          <a:xfrm>
            <a:off x="571350" y="762001"/>
            <a:ext cx="4000647" cy="1708242"/>
          </a:xfrm>
        </p:spPr>
        <p:txBody>
          <a:bodyPr anchor="ctr">
            <a:normAutofit/>
          </a:bodyPr>
          <a:lstStyle/>
          <a:p>
            <a:r>
              <a:rPr lang="en-GB" sz="3500" b="1">
                <a:latin typeface="Nunito" pitchFamily="2" charset="77"/>
              </a:rPr>
              <a:t>What is Data Cleaning?</a:t>
            </a:r>
            <a:br>
              <a:rPr lang="en-GB" sz="3500" b="1">
                <a:latin typeface="Nunito" pitchFamily="2" charset="77"/>
              </a:rPr>
            </a:br>
            <a:endParaRPr lang="en-US" sz="3500"/>
          </a:p>
        </p:txBody>
      </p:sp>
      <p:sp>
        <p:nvSpPr>
          <p:cNvPr id="3" name="Content Placeholder 2">
            <a:extLst>
              <a:ext uri="{FF2B5EF4-FFF2-40B4-BE49-F238E27FC236}">
                <a16:creationId xmlns:a16="http://schemas.microsoft.com/office/drawing/2014/main" id="{A742BF5B-52B0-3259-6FCE-484AD0986F41}"/>
              </a:ext>
            </a:extLst>
          </p:cNvPr>
          <p:cNvSpPr>
            <a:spLocks noGrp="1"/>
          </p:cNvSpPr>
          <p:nvPr>
            <p:ph idx="1"/>
          </p:nvPr>
        </p:nvSpPr>
        <p:spPr>
          <a:xfrm>
            <a:off x="571350" y="2470244"/>
            <a:ext cx="4000647" cy="3769835"/>
          </a:xfrm>
        </p:spPr>
        <p:txBody>
          <a:bodyPr anchor="ctr">
            <a:normAutofit/>
          </a:bodyPr>
          <a:lstStyle/>
          <a:p>
            <a:pPr marL="0" indent="0" algn="just" rtl="0" fontAlgn="base">
              <a:buNone/>
            </a:pPr>
            <a:r>
              <a:rPr lang="en-GB" sz="1700" b="0" i="0" dirty="0">
                <a:effectLst/>
                <a:latin typeface="Nunito" pitchFamily="2" charset="77"/>
              </a:rPr>
              <a:t>	Data cleaning is therefore the process of detecting and rectifying faults or inconsistencies in dataset by scrapping or modifying them to fit the definition of quality data for analysis. It is an essential activity in</a:t>
            </a:r>
            <a:r>
              <a:rPr lang="en-GB" sz="1700" b="0" i="0" u="sng" dirty="0">
                <a:effectLst/>
                <a:latin typeface="Nunito" pitchFamily="2" charset="77"/>
                <a:hlinkClick r:id="rId2"/>
              </a:rPr>
              <a:t> data preprocessing</a:t>
            </a:r>
            <a:r>
              <a:rPr lang="en-GB" sz="1700" b="0" i="0" u="sng" dirty="0">
                <a:effectLst/>
                <a:latin typeface="Nunito" pitchFamily="2" charset="77"/>
              </a:rPr>
              <a:t> </a:t>
            </a:r>
            <a:r>
              <a:rPr lang="en-GB" sz="1700" b="0" i="0" dirty="0">
                <a:effectLst/>
                <a:latin typeface="Nunito" pitchFamily="2" charset="77"/>
              </a:rPr>
              <a:t>as it determines how the data will be used and processed in other </a:t>
            </a:r>
            <a:r>
              <a:rPr lang="en-GB" sz="1700" b="0" i="0" dirty="0" err="1">
                <a:effectLst/>
                <a:latin typeface="Nunito" pitchFamily="2" charset="77"/>
              </a:rPr>
              <a:t>modeling</a:t>
            </a:r>
            <a:r>
              <a:rPr lang="en-GB" sz="1700" b="0" i="0" dirty="0">
                <a:effectLst/>
                <a:latin typeface="Nunito" pitchFamily="2" charset="77"/>
              </a:rPr>
              <a:t> processes.</a:t>
            </a:r>
          </a:p>
          <a:p>
            <a:endParaRPr lang="en-US" sz="1700" dirty="0"/>
          </a:p>
        </p:txBody>
      </p:sp>
      <p:pic>
        <p:nvPicPr>
          <p:cNvPr id="5" name="Picture 4" descr="close up of man finger on stock market charts">
            <a:extLst>
              <a:ext uri="{FF2B5EF4-FFF2-40B4-BE49-F238E27FC236}">
                <a16:creationId xmlns:a16="http://schemas.microsoft.com/office/drawing/2014/main" id="{4599BCB1-704E-BF76-BA78-FE5676356D4B}"/>
              </a:ext>
            </a:extLst>
          </p:cNvPr>
          <p:cNvPicPr>
            <a:picLocks noChangeAspect="1"/>
          </p:cNvPicPr>
          <p:nvPr/>
        </p:nvPicPr>
        <p:blipFill>
          <a:blip r:embed="rId3"/>
          <a:srcRect l="18510" r="42613"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39390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FBD9-8BC7-B4B2-4403-3663465CAC08}"/>
              </a:ext>
            </a:extLst>
          </p:cNvPr>
          <p:cNvSpPr>
            <a:spLocks noGrp="1"/>
          </p:cNvSpPr>
          <p:nvPr>
            <p:ph type="title"/>
          </p:nvPr>
        </p:nvSpPr>
        <p:spPr/>
        <p:txBody>
          <a:bodyPr/>
          <a:lstStyle/>
          <a:p>
            <a:r>
              <a:rPr lang="en-GB" dirty="0"/>
              <a:t>Example</a:t>
            </a:r>
            <a:endParaRPr lang="en-US" dirty="0"/>
          </a:p>
        </p:txBody>
      </p:sp>
      <p:pic>
        <p:nvPicPr>
          <p:cNvPr id="4" name="Content Placeholder 3">
            <a:extLst>
              <a:ext uri="{FF2B5EF4-FFF2-40B4-BE49-F238E27FC236}">
                <a16:creationId xmlns:a16="http://schemas.microsoft.com/office/drawing/2014/main" id="{193A3D94-2D13-0551-E626-435099B46D4B}"/>
              </a:ext>
            </a:extLst>
          </p:cNvPr>
          <p:cNvPicPr>
            <a:picLocks noGrp="1" noChangeAspect="1"/>
          </p:cNvPicPr>
          <p:nvPr>
            <p:ph idx="1"/>
          </p:nvPr>
        </p:nvPicPr>
        <p:blipFill>
          <a:blip r:embed="rId2"/>
          <a:stretch>
            <a:fillRect/>
          </a:stretch>
        </p:blipFill>
        <p:spPr>
          <a:xfrm>
            <a:off x="1135620" y="2288018"/>
            <a:ext cx="6032500" cy="3619500"/>
          </a:xfrm>
          <a:prstGeom prst="rect">
            <a:avLst/>
          </a:prstGeom>
        </p:spPr>
      </p:pic>
      <p:sp>
        <p:nvSpPr>
          <p:cNvPr id="7" name="TextBox 6">
            <a:extLst>
              <a:ext uri="{FF2B5EF4-FFF2-40B4-BE49-F238E27FC236}">
                <a16:creationId xmlns:a16="http://schemas.microsoft.com/office/drawing/2014/main" id="{3BFF068E-C4FB-CE27-23FB-2A808E9543F7}"/>
              </a:ext>
            </a:extLst>
          </p:cNvPr>
          <p:cNvSpPr txBox="1"/>
          <p:nvPr/>
        </p:nvSpPr>
        <p:spPr>
          <a:xfrm>
            <a:off x="926756" y="1417638"/>
            <a:ext cx="7624119" cy="646331"/>
          </a:xfrm>
          <a:prstGeom prst="rect">
            <a:avLst/>
          </a:prstGeom>
          <a:noFill/>
        </p:spPr>
        <p:txBody>
          <a:bodyPr wrap="square">
            <a:spAutoFit/>
          </a:bodyPr>
          <a:lstStyle/>
          <a:p>
            <a:r>
              <a:rPr lang="en-GB" dirty="0"/>
              <a:t>Consider a customer dataset where some entries are duplicated due to data entry errors or system integration issues. </a:t>
            </a:r>
            <a:endParaRPr lang="en-US" dirty="0"/>
          </a:p>
        </p:txBody>
      </p:sp>
    </p:spTree>
    <p:extLst>
      <p:ext uri="{BB962C8B-B14F-4D97-AF65-F5344CB8AC3E}">
        <p14:creationId xmlns:p14="http://schemas.microsoft.com/office/powerpoint/2010/main" val="3156370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2CCB-9C2F-E99C-73DB-4767F16326B1}"/>
              </a:ext>
            </a:extLst>
          </p:cNvPr>
          <p:cNvSpPr>
            <a:spLocks noGrp="1"/>
          </p:cNvSpPr>
          <p:nvPr>
            <p:ph type="title"/>
          </p:nvPr>
        </p:nvSpPr>
        <p:spPr/>
        <p:txBody>
          <a:bodyPr/>
          <a:lstStyle/>
          <a:p>
            <a:r>
              <a:rPr lang="en-GB"/>
              <a:t>Steps to Handle Duplicate Data</a:t>
            </a:r>
            <a:endParaRPr lang="en-US" dirty="0"/>
          </a:p>
        </p:txBody>
      </p:sp>
      <p:graphicFrame>
        <p:nvGraphicFramePr>
          <p:cNvPr id="8" name="Content Placeholder 2">
            <a:extLst>
              <a:ext uri="{FF2B5EF4-FFF2-40B4-BE49-F238E27FC236}">
                <a16:creationId xmlns:a16="http://schemas.microsoft.com/office/drawing/2014/main" id="{61A17222-2677-C918-15DF-EBE6C6670590}"/>
              </a:ext>
            </a:extLst>
          </p:cNvPr>
          <p:cNvGraphicFramePr>
            <a:graphicFrameLocks noGrp="1"/>
          </p:cNvGraphicFramePr>
          <p:nvPr>
            <p:ph idx="1"/>
            <p:extLst>
              <p:ext uri="{D42A27DB-BD31-4B8C-83A1-F6EECF244321}">
                <p14:modId xmlns:p14="http://schemas.microsoft.com/office/powerpoint/2010/main" val="44406245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1030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C7114864-A6E7-CFBE-A403-A506F87912ED}"/>
              </a:ext>
            </a:extLst>
          </p:cNvPr>
          <p:cNvGraphicFramePr>
            <a:graphicFrameLocks noGrp="1"/>
          </p:cNvGraphicFramePr>
          <p:nvPr>
            <p:ph idx="1"/>
            <p:extLst>
              <p:ext uri="{D42A27DB-BD31-4B8C-83A1-F6EECF244321}">
                <p14:modId xmlns:p14="http://schemas.microsoft.com/office/powerpoint/2010/main" val="3112162910"/>
              </p:ext>
            </p:extLst>
          </p:nvPr>
        </p:nvGraphicFramePr>
        <p:xfrm>
          <a:off x="457200" y="605482"/>
          <a:ext cx="8229600" cy="5520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393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67FA-9861-D557-D671-147B24ACBB36}"/>
              </a:ext>
            </a:extLst>
          </p:cNvPr>
          <p:cNvSpPr>
            <a:spLocks noGrp="1"/>
          </p:cNvSpPr>
          <p:nvPr>
            <p:ph type="title"/>
          </p:nvPr>
        </p:nvSpPr>
        <p:spPr/>
        <p:txBody>
          <a:bodyPr/>
          <a:lstStyle/>
          <a:p>
            <a:r>
              <a:rPr lang="en-GB" dirty="0"/>
              <a:t>Example in Python</a:t>
            </a:r>
            <a:endParaRPr lang="en-US" dirty="0"/>
          </a:p>
        </p:txBody>
      </p:sp>
      <p:sp>
        <p:nvSpPr>
          <p:cNvPr id="3" name="Content Placeholder 2">
            <a:extLst>
              <a:ext uri="{FF2B5EF4-FFF2-40B4-BE49-F238E27FC236}">
                <a16:creationId xmlns:a16="http://schemas.microsoft.com/office/drawing/2014/main" id="{B789AEB2-BC2A-A4AB-44CB-F45B9D6B7373}"/>
              </a:ext>
            </a:extLst>
          </p:cNvPr>
          <p:cNvSpPr>
            <a:spLocks noGrp="1"/>
          </p:cNvSpPr>
          <p:nvPr>
            <p:ph idx="1"/>
          </p:nvPr>
        </p:nvSpPr>
        <p:spPr>
          <a:xfrm>
            <a:off x="457200" y="2113005"/>
            <a:ext cx="8229600" cy="3926848"/>
          </a:xfrm>
        </p:spPr>
        <p:txBody>
          <a:bodyPr>
            <a:normAutofit fontScale="25000" lnSpcReduction="20000"/>
          </a:bodyPr>
          <a:lstStyle/>
          <a:p>
            <a:pPr marL="0" indent="0">
              <a:buNone/>
            </a:pPr>
            <a:r>
              <a:rPr lang="en-US" sz="5600" dirty="0"/>
              <a:t>import pandas as pd</a:t>
            </a:r>
          </a:p>
          <a:p>
            <a:pPr marL="0" indent="0">
              <a:buNone/>
            </a:pPr>
            <a:r>
              <a:rPr lang="en-US" sz="5600" b="1" i="1" dirty="0"/>
              <a:t># Sample data</a:t>
            </a:r>
          </a:p>
          <a:p>
            <a:pPr marL="0" indent="0">
              <a:buNone/>
            </a:pPr>
            <a:r>
              <a:rPr lang="en-US" sz="5600" dirty="0"/>
              <a:t>data = {</a:t>
            </a:r>
          </a:p>
          <a:p>
            <a:pPr marL="0" indent="0">
              <a:buNone/>
            </a:pPr>
            <a:r>
              <a:rPr lang="en-US" sz="5600" dirty="0"/>
              <a:t>    'Customer ID': [1, 2, 3, 4],</a:t>
            </a:r>
          </a:p>
          <a:p>
            <a:pPr marL="0" indent="0">
              <a:buNone/>
            </a:pPr>
            <a:r>
              <a:rPr lang="en-US" sz="5600" dirty="0"/>
              <a:t>    'Name': ['Jane Doe', 'John Smith', 'Jane Doe', 'Alice Johnson'],</a:t>
            </a:r>
          </a:p>
          <a:p>
            <a:pPr marL="0" indent="0">
              <a:buNone/>
            </a:pPr>
            <a:r>
              <a:rPr lang="en-US" sz="5600" dirty="0"/>
              <a:t>    'Email': ['</a:t>
            </a:r>
            <a:r>
              <a:rPr lang="en-US" sz="5600" dirty="0" err="1"/>
              <a:t>jane.doe@example.com</a:t>
            </a:r>
            <a:r>
              <a:rPr lang="en-US" sz="5600" dirty="0"/>
              <a:t>', '</a:t>
            </a:r>
            <a:r>
              <a:rPr lang="en-US" sz="5600" dirty="0" err="1"/>
              <a:t>john.smith@example.com</a:t>
            </a:r>
            <a:r>
              <a:rPr lang="en-US" sz="5600" dirty="0"/>
              <a:t>', '</a:t>
            </a:r>
            <a:r>
              <a:rPr lang="en-US" sz="5600" dirty="0" err="1"/>
              <a:t>jane.doe@example.com</a:t>
            </a:r>
            <a:r>
              <a:rPr lang="en-US" sz="5600" dirty="0"/>
              <a:t>', '</a:t>
            </a:r>
            <a:r>
              <a:rPr lang="en-US" sz="5600" dirty="0" err="1"/>
              <a:t>alice.j@example.com</a:t>
            </a:r>
            <a:r>
              <a:rPr lang="en-US" sz="5600" dirty="0"/>
              <a:t>'],</a:t>
            </a:r>
          </a:p>
          <a:p>
            <a:pPr marL="0" indent="0">
              <a:buNone/>
            </a:pPr>
            <a:r>
              <a:rPr lang="en-US" sz="5600" dirty="0"/>
              <a:t>    'Subscription Date': ['2022-01-01', '2022-01-02', '2022-01-01', '2022-01-03']}</a:t>
            </a:r>
          </a:p>
          <a:p>
            <a:pPr marL="0" indent="0">
              <a:buNone/>
            </a:pPr>
            <a:r>
              <a:rPr lang="en-US" sz="5600" dirty="0" err="1"/>
              <a:t>df</a:t>
            </a:r>
            <a:r>
              <a:rPr lang="en-US" sz="5600" dirty="0"/>
              <a:t> = </a:t>
            </a:r>
            <a:r>
              <a:rPr lang="en-US" sz="5600" dirty="0" err="1"/>
              <a:t>pd.DataFrame</a:t>
            </a:r>
            <a:r>
              <a:rPr lang="en-US" sz="5600" dirty="0"/>
              <a:t>(data)</a:t>
            </a:r>
          </a:p>
          <a:p>
            <a:pPr marL="0" indent="0">
              <a:buNone/>
            </a:pPr>
            <a:r>
              <a:rPr lang="en-US" sz="5600" b="1" i="1" dirty="0"/>
              <a:t># Identifying duplicates</a:t>
            </a:r>
          </a:p>
          <a:p>
            <a:pPr marL="0" indent="0">
              <a:buNone/>
            </a:pPr>
            <a:r>
              <a:rPr lang="en-US" sz="5600" dirty="0"/>
              <a:t>duplicates = </a:t>
            </a:r>
            <a:r>
              <a:rPr lang="en-US" sz="5600" dirty="0" err="1"/>
              <a:t>df.duplicated</a:t>
            </a:r>
            <a:r>
              <a:rPr lang="en-US" sz="5600" dirty="0"/>
              <a:t>(subset=['Name', 'Email', 'Subscription Date'], keep=False)</a:t>
            </a:r>
          </a:p>
          <a:p>
            <a:pPr marL="0" indent="0">
              <a:buNone/>
            </a:pPr>
            <a:r>
              <a:rPr lang="en-US" sz="5600" b="1" i="1" dirty="0"/>
              <a:t># Display duplicates</a:t>
            </a:r>
          </a:p>
          <a:p>
            <a:pPr marL="0" indent="0">
              <a:buNone/>
            </a:pPr>
            <a:r>
              <a:rPr lang="en-US" sz="5600" dirty="0"/>
              <a:t>print(</a:t>
            </a:r>
            <a:r>
              <a:rPr lang="en-US" sz="5600" dirty="0" err="1"/>
              <a:t>df</a:t>
            </a:r>
            <a:r>
              <a:rPr lang="en-US" sz="5600" dirty="0"/>
              <a:t>[duplicates])</a:t>
            </a:r>
          </a:p>
          <a:p>
            <a:pPr marL="0" indent="0">
              <a:buNone/>
            </a:pPr>
            <a:r>
              <a:rPr lang="en-US" sz="5600" b="1" i="1" dirty="0"/>
              <a:t># Removing duplicates</a:t>
            </a:r>
          </a:p>
          <a:p>
            <a:pPr marL="0" indent="0">
              <a:buNone/>
            </a:pPr>
            <a:r>
              <a:rPr lang="en-US" sz="5600" dirty="0" err="1"/>
              <a:t>df_cleaned</a:t>
            </a:r>
            <a:r>
              <a:rPr lang="en-US" sz="5600" dirty="0"/>
              <a:t> = </a:t>
            </a:r>
            <a:r>
              <a:rPr lang="en-US" sz="5600" dirty="0" err="1"/>
              <a:t>df.drop_duplicates</a:t>
            </a:r>
            <a:r>
              <a:rPr lang="en-US" sz="5600" dirty="0"/>
              <a:t>(subset=['Name', 'Email', 'Subscription Date'], keep='first')</a:t>
            </a:r>
          </a:p>
          <a:p>
            <a:pPr marL="0" indent="0">
              <a:buNone/>
            </a:pPr>
            <a:r>
              <a:rPr lang="en-US" sz="5600" b="1" i="1" dirty="0"/>
              <a:t># Display cleaned data</a:t>
            </a:r>
          </a:p>
          <a:p>
            <a:pPr marL="0" indent="0">
              <a:buNone/>
            </a:pPr>
            <a:r>
              <a:rPr lang="en-US" sz="5600" dirty="0"/>
              <a:t>print(</a:t>
            </a:r>
            <a:r>
              <a:rPr lang="en-US" sz="5600" dirty="0" err="1"/>
              <a:t>df_cleaned</a:t>
            </a:r>
            <a:r>
              <a:rPr lang="en-US" sz="5600" dirty="0"/>
              <a:t>)</a:t>
            </a:r>
          </a:p>
          <a:p>
            <a:endParaRPr lang="en-US" dirty="0"/>
          </a:p>
        </p:txBody>
      </p:sp>
      <p:sp>
        <p:nvSpPr>
          <p:cNvPr id="5" name="TextBox 4">
            <a:extLst>
              <a:ext uri="{FF2B5EF4-FFF2-40B4-BE49-F238E27FC236}">
                <a16:creationId xmlns:a16="http://schemas.microsoft.com/office/drawing/2014/main" id="{0DF8C779-3F4B-C158-8F8E-56F4375A90BE}"/>
              </a:ext>
            </a:extLst>
          </p:cNvPr>
          <p:cNvSpPr txBox="1"/>
          <p:nvPr/>
        </p:nvSpPr>
        <p:spPr>
          <a:xfrm>
            <a:off x="543697" y="1361837"/>
            <a:ext cx="6919784" cy="646331"/>
          </a:xfrm>
          <a:prstGeom prst="rect">
            <a:avLst/>
          </a:prstGeom>
          <a:noFill/>
        </p:spPr>
        <p:txBody>
          <a:bodyPr wrap="square">
            <a:spAutoFit/>
          </a:bodyPr>
          <a:lstStyle/>
          <a:p>
            <a:r>
              <a:rPr lang="en-GB" dirty="0"/>
              <a:t>Here’s how you might handle duplicates using Python and the pandas library:</a:t>
            </a:r>
            <a:endParaRPr lang="en-US" dirty="0"/>
          </a:p>
        </p:txBody>
      </p:sp>
    </p:spTree>
    <p:extLst>
      <p:ext uri="{BB962C8B-B14F-4D97-AF65-F5344CB8AC3E}">
        <p14:creationId xmlns:p14="http://schemas.microsoft.com/office/powerpoint/2010/main" val="440914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7FF7A-AA1E-247B-B52B-EB62A15CE55F}"/>
              </a:ext>
            </a:extLst>
          </p:cNvPr>
          <p:cNvSpPr>
            <a:spLocks noGrp="1"/>
          </p:cNvSpPr>
          <p:nvPr>
            <p:ph type="title"/>
          </p:nvPr>
        </p:nvSpPr>
        <p:spPr>
          <a:xfrm>
            <a:off x="515125" y="1153572"/>
            <a:ext cx="2400300" cy="4461163"/>
          </a:xfrm>
        </p:spPr>
        <p:txBody>
          <a:bodyPr>
            <a:normAutofit/>
          </a:bodyPr>
          <a:lstStyle/>
          <a:p>
            <a:r>
              <a:rPr lang="en-GB">
                <a:solidFill>
                  <a:srgbClr val="FFFFFF"/>
                </a:solidFill>
              </a:rPr>
              <a:t>Handling Outliers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3406516-A729-018D-4BE8-B854877FD67F}"/>
              </a:ext>
            </a:extLst>
          </p:cNvPr>
          <p:cNvSpPr>
            <a:spLocks noGrp="1"/>
          </p:cNvSpPr>
          <p:nvPr>
            <p:ph idx="1"/>
          </p:nvPr>
        </p:nvSpPr>
        <p:spPr>
          <a:xfrm>
            <a:off x="3335481" y="591344"/>
            <a:ext cx="5179868" cy="5585619"/>
          </a:xfrm>
        </p:spPr>
        <p:txBody>
          <a:bodyPr anchor="ctr">
            <a:normAutofit/>
          </a:bodyPr>
          <a:lstStyle/>
          <a:p>
            <a:pPr marL="0" indent="0">
              <a:lnSpc>
                <a:spcPct val="90000"/>
              </a:lnSpc>
              <a:buNone/>
            </a:pPr>
            <a:r>
              <a:rPr lang="en-GB" dirty="0"/>
              <a:t>	</a:t>
            </a:r>
            <a:r>
              <a:rPr lang="en-GB" b="1" dirty="0"/>
              <a:t>Outliers</a:t>
            </a:r>
            <a:r>
              <a:rPr lang="en-GB" dirty="0"/>
              <a:t> are data points that are significantly different from the rest of the data. They can </a:t>
            </a:r>
            <a:r>
              <a:rPr lang="en-GB" b="1" dirty="0"/>
              <a:t>arise</a:t>
            </a:r>
            <a:r>
              <a:rPr lang="en-GB" dirty="0"/>
              <a:t> due to measurement errors, data entry errors, or they could be genuine observations that are simply rare. </a:t>
            </a:r>
            <a:r>
              <a:rPr lang="en-GB" b="1" dirty="0"/>
              <a:t>Handling outliers </a:t>
            </a:r>
            <a:r>
              <a:rPr lang="en-GB" dirty="0"/>
              <a:t>is crucial because they can distort the results of statistical analyses and lead to misleading conclusions.</a:t>
            </a:r>
            <a:endParaRPr lang="en-US" dirty="0"/>
          </a:p>
        </p:txBody>
      </p:sp>
    </p:spTree>
    <p:extLst>
      <p:ext uri="{BB962C8B-B14F-4D97-AF65-F5344CB8AC3E}">
        <p14:creationId xmlns:p14="http://schemas.microsoft.com/office/powerpoint/2010/main" val="414657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05DD-F44A-E1D3-E746-CFE20E22EC87}"/>
              </a:ext>
            </a:extLst>
          </p:cNvPr>
          <p:cNvSpPr>
            <a:spLocks noGrp="1"/>
          </p:cNvSpPr>
          <p:nvPr>
            <p:ph type="title"/>
          </p:nvPr>
        </p:nvSpPr>
        <p:spPr>
          <a:xfrm>
            <a:off x="457200" y="274638"/>
            <a:ext cx="8229600" cy="679867"/>
          </a:xfrm>
        </p:spPr>
        <p:txBody>
          <a:bodyPr>
            <a:normAutofit fontScale="90000"/>
          </a:bodyPr>
          <a:lstStyle/>
          <a:p>
            <a:r>
              <a:rPr lang="en-GB" b="1" dirty="0"/>
              <a:t>Identifying Outliers</a:t>
            </a:r>
            <a:br>
              <a:rPr lang="en-GB" b="1" dirty="0"/>
            </a:br>
            <a:endParaRPr lang="en-US" dirty="0"/>
          </a:p>
        </p:txBody>
      </p:sp>
      <p:sp>
        <p:nvSpPr>
          <p:cNvPr id="3" name="Content Placeholder 2">
            <a:extLst>
              <a:ext uri="{FF2B5EF4-FFF2-40B4-BE49-F238E27FC236}">
                <a16:creationId xmlns:a16="http://schemas.microsoft.com/office/drawing/2014/main" id="{656F3228-1B0D-C37C-D0F9-F2DDA09565B3}"/>
              </a:ext>
            </a:extLst>
          </p:cNvPr>
          <p:cNvSpPr>
            <a:spLocks noGrp="1"/>
          </p:cNvSpPr>
          <p:nvPr>
            <p:ph idx="1"/>
          </p:nvPr>
        </p:nvSpPr>
        <p:spPr>
          <a:xfrm>
            <a:off x="457200" y="1106906"/>
            <a:ext cx="8229600" cy="5019258"/>
          </a:xfrm>
        </p:spPr>
        <p:txBody>
          <a:bodyPr>
            <a:normAutofit fontScale="85000" lnSpcReduction="20000"/>
          </a:bodyPr>
          <a:lstStyle/>
          <a:p>
            <a:pPr marL="0" indent="0">
              <a:buNone/>
            </a:pPr>
            <a:r>
              <a:rPr lang="en-GB" dirty="0"/>
              <a:t>Outliers can be identified using various methods:</a:t>
            </a:r>
          </a:p>
          <a:p>
            <a:pPr>
              <a:buFont typeface="+mj-lt"/>
              <a:buAutoNum type="arabicPeriod"/>
            </a:pPr>
            <a:r>
              <a:rPr lang="en-GB" b="1" dirty="0"/>
              <a:t>Statistical Tests</a:t>
            </a:r>
            <a:r>
              <a:rPr lang="en-GB" dirty="0"/>
              <a:t>: Tests like Grubbs' Test, Dixon's Q test, or Generalized Extreme Studentized Deviate Test can be used to statistically identify outliers.</a:t>
            </a:r>
          </a:p>
          <a:p>
            <a:pPr>
              <a:buFont typeface="+mj-lt"/>
              <a:buAutoNum type="arabicPeriod"/>
            </a:pPr>
            <a:r>
              <a:rPr lang="en-GB" b="1" dirty="0"/>
              <a:t>Visualization</a:t>
            </a:r>
            <a:r>
              <a:rPr lang="en-GB" dirty="0"/>
              <a:t>: Box plots, scatter plots, and histograms can visually help identify outliers.</a:t>
            </a:r>
          </a:p>
          <a:p>
            <a:pPr>
              <a:buFont typeface="+mj-lt"/>
              <a:buAutoNum type="arabicPeriod"/>
            </a:pPr>
            <a:r>
              <a:rPr lang="en-GB" b="1" dirty="0"/>
              <a:t>Z-score</a:t>
            </a:r>
            <a:r>
              <a:rPr lang="en-GB" dirty="0"/>
              <a:t>: Points that have a z-score (standard deviations away from the mean) greater than 3 are often considered outliers.</a:t>
            </a:r>
          </a:p>
          <a:p>
            <a:pPr>
              <a:buFont typeface="+mj-lt"/>
              <a:buAutoNum type="arabicPeriod"/>
            </a:pPr>
            <a:r>
              <a:rPr lang="en-GB" b="1" dirty="0"/>
              <a:t>IQR (Interquartile Range) Method</a:t>
            </a:r>
            <a:r>
              <a:rPr lang="en-GB" dirty="0"/>
              <a:t>: Data points that fall below Q1 - 1.5</a:t>
            </a:r>
            <a:r>
              <a:rPr lang="en-GB" i="1" dirty="0"/>
              <a:t>IQR or above Q3 + 1.5</a:t>
            </a:r>
            <a:r>
              <a:rPr lang="en-GB" dirty="0"/>
              <a:t>IQR are considered outliers (where Q1 and Q3 are the first and third quartiles, respectively).</a:t>
            </a:r>
          </a:p>
          <a:p>
            <a:endParaRPr lang="en-US" dirty="0"/>
          </a:p>
        </p:txBody>
      </p:sp>
    </p:spTree>
    <p:extLst>
      <p:ext uri="{BB962C8B-B14F-4D97-AF65-F5344CB8AC3E}">
        <p14:creationId xmlns:p14="http://schemas.microsoft.com/office/powerpoint/2010/main" val="343016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7C4D-D9DB-17E7-FC42-B2AE5FB14857}"/>
              </a:ext>
            </a:extLst>
          </p:cNvPr>
          <p:cNvSpPr>
            <a:spLocks noGrp="1"/>
          </p:cNvSpPr>
          <p:nvPr>
            <p:ph type="title"/>
          </p:nvPr>
        </p:nvSpPr>
        <p:spPr/>
        <p:txBody>
          <a:bodyPr>
            <a:normAutofit fontScale="90000"/>
          </a:bodyPr>
          <a:lstStyle/>
          <a:p>
            <a:r>
              <a:rPr lang="en-GB"/>
              <a:t>Example: Handling Outliers in Dataset</a:t>
            </a:r>
            <a:endParaRPr lang="en-US" dirty="0"/>
          </a:p>
        </p:txBody>
      </p:sp>
      <p:sp>
        <p:nvSpPr>
          <p:cNvPr id="3" name="Content Placeholder 2">
            <a:extLst>
              <a:ext uri="{FF2B5EF4-FFF2-40B4-BE49-F238E27FC236}">
                <a16:creationId xmlns:a16="http://schemas.microsoft.com/office/drawing/2014/main" id="{29F6D67E-2DB1-4FA6-88F3-063E42A719A7}"/>
              </a:ext>
            </a:extLst>
          </p:cNvPr>
          <p:cNvSpPr>
            <a:spLocks noGrp="1"/>
          </p:cNvSpPr>
          <p:nvPr>
            <p:ph idx="1"/>
          </p:nvPr>
        </p:nvSpPr>
        <p:spPr/>
        <p:txBody>
          <a:bodyPr>
            <a:normAutofit fontScale="55000" lnSpcReduction="20000"/>
          </a:bodyPr>
          <a:lstStyle/>
          <a:p>
            <a:pPr marL="0" indent="0">
              <a:buNone/>
            </a:pPr>
            <a:r>
              <a:rPr lang="en-GB" dirty="0"/>
              <a:t>Imagine we have the following dataset representing the ages of participants in a study:</a:t>
            </a:r>
          </a:p>
          <a:p>
            <a:pPr marL="0" indent="0">
              <a:buNone/>
            </a:pPr>
            <a:r>
              <a:rPr lang="en-GB" dirty="0"/>
              <a:t>21,22,23,22,100,23,22,21,2021, 22, 23, 22, 100, 23, 22, 21, 2021,22,23,22,100,23,22,21,20</a:t>
            </a:r>
          </a:p>
          <a:p>
            <a:pPr marL="0" indent="0">
              <a:buNone/>
            </a:pPr>
            <a:r>
              <a:rPr lang="en-GB" dirty="0"/>
              <a:t>Here, 100 is an apparent outlier as it is significantly different from the other ages.</a:t>
            </a:r>
          </a:p>
          <a:p>
            <a:pPr marL="0" indent="0">
              <a:buNone/>
            </a:pPr>
            <a:r>
              <a:rPr lang="en-GB" b="1" dirty="0"/>
              <a:t>Using IQR to Handle Outliers</a:t>
            </a:r>
          </a:p>
          <a:p>
            <a:pPr>
              <a:buFont typeface="+mj-lt"/>
              <a:buAutoNum type="arabicPeriod"/>
            </a:pPr>
            <a:r>
              <a:rPr lang="en-GB" b="1" dirty="0"/>
              <a:t>Calculate Q1 and Q3</a:t>
            </a:r>
            <a:r>
              <a:rPr lang="en-GB" dirty="0"/>
              <a:t>:</a:t>
            </a:r>
          </a:p>
          <a:p>
            <a:pPr marL="742950" lvl="1" indent="-285750">
              <a:buFont typeface="+mj-lt"/>
              <a:buAutoNum type="arabicPeriod"/>
            </a:pPr>
            <a:r>
              <a:rPr lang="en-GB" dirty="0"/>
              <a:t>Sorted data: 20,21,21,22,22,22,23,23,10020, 21, 21, 22, 22, 22, 23, 23, 10020,21,21,22,22,22,23,23,100</a:t>
            </a:r>
          </a:p>
          <a:p>
            <a:pPr marL="742950" lvl="1" indent="-285750">
              <a:buFont typeface="+mj-lt"/>
              <a:buAutoNum type="arabicPeriod"/>
            </a:pPr>
            <a:r>
              <a:rPr lang="en-GB" dirty="0"/>
              <a:t>Q1 (25th percentile) = 21</a:t>
            </a:r>
          </a:p>
          <a:p>
            <a:pPr marL="742950" lvl="1" indent="-285750">
              <a:buFont typeface="+mj-lt"/>
              <a:buAutoNum type="arabicPeriod"/>
            </a:pPr>
            <a:r>
              <a:rPr lang="en-GB" dirty="0"/>
              <a:t>Q3 (75th percentile) = 23</a:t>
            </a:r>
          </a:p>
          <a:p>
            <a:pPr>
              <a:buFont typeface="+mj-lt"/>
              <a:buAutoNum type="arabicPeriod"/>
            </a:pPr>
            <a:r>
              <a:rPr lang="en-GB" b="1" dirty="0"/>
              <a:t>Calculate IQR</a:t>
            </a:r>
            <a:r>
              <a:rPr lang="en-GB" dirty="0"/>
              <a:t>:</a:t>
            </a:r>
          </a:p>
          <a:p>
            <a:pPr marL="742950" lvl="1" indent="-285750">
              <a:buFont typeface="+mj-lt"/>
              <a:buAutoNum type="arabicPeriod"/>
            </a:pPr>
            <a:r>
              <a:rPr lang="en-GB" dirty="0"/>
              <a:t>IQR = Q3 - Q1 = 23 - 21 = 2</a:t>
            </a:r>
          </a:p>
          <a:p>
            <a:pPr>
              <a:buFont typeface="+mj-lt"/>
              <a:buAutoNum type="arabicPeriod"/>
            </a:pPr>
            <a:r>
              <a:rPr lang="en-GB" b="1" dirty="0"/>
              <a:t>Determine outlier thresholds</a:t>
            </a:r>
            <a:r>
              <a:rPr lang="en-GB" dirty="0"/>
              <a:t>:</a:t>
            </a:r>
          </a:p>
          <a:p>
            <a:pPr marL="742950" lvl="1" indent="-285750">
              <a:buFont typeface="+mj-lt"/>
              <a:buAutoNum type="arabicPeriod"/>
            </a:pPr>
            <a:r>
              <a:rPr lang="en-GB" dirty="0"/>
              <a:t>Lower bound = Q1 - 1.5*IQR = 21 - 3 = 18</a:t>
            </a:r>
          </a:p>
          <a:p>
            <a:pPr marL="742950" lvl="1" indent="-285750">
              <a:buFont typeface="+mj-lt"/>
              <a:buAutoNum type="arabicPeriod"/>
            </a:pPr>
            <a:r>
              <a:rPr lang="en-GB" dirty="0"/>
              <a:t>Upper bound = Q3 + 1.5*IQR = 23 + 3 = 26</a:t>
            </a:r>
          </a:p>
          <a:p>
            <a:pPr>
              <a:buFont typeface="+mj-lt"/>
              <a:buAutoNum type="arabicPeriod"/>
            </a:pPr>
            <a:r>
              <a:rPr lang="en-GB" b="1" dirty="0"/>
              <a:t>Identify outliers</a:t>
            </a:r>
            <a:r>
              <a:rPr lang="en-GB" dirty="0"/>
              <a:t>:</a:t>
            </a:r>
          </a:p>
          <a:p>
            <a:pPr marL="742950" lvl="1" indent="-285750">
              <a:buFont typeface="+mj-lt"/>
              <a:buAutoNum type="arabicPeriod"/>
            </a:pPr>
            <a:r>
              <a:rPr lang="en-GB" dirty="0"/>
              <a:t>100 is outside the upper bound of 26 and is identified as an outlier.</a:t>
            </a:r>
          </a:p>
          <a:p>
            <a:pPr marL="0" indent="0">
              <a:buNone/>
            </a:pPr>
            <a:endParaRPr lang="en-US" dirty="0"/>
          </a:p>
        </p:txBody>
      </p:sp>
    </p:spTree>
    <p:extLst>
      <p:ext uri="{BB962C8B-B14F-4D97-AF65-F5344CB8AC3E}">
        <p14:creationId xmlns:p14="http://schemas.microsoft.com/office/powerpoint/2010/main" val="400951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BB97-7074-284E-6010-0017DC088A0B}"/>
              </a:ext>
            </a:extLst>
          </p:cNvPr>
          <p:cNvSpPr>
            <a:spLocks noGrp="1"/>
          </p:cNvSpPr>
          <p:nvPr>
            <p:ph type="title"/>
          </p:nvPr>
        </p:nvSpPr>
        <p:spPr/>
        <p:txBody>
          <a:bodyPr>
            <a:normAutofit fontScale="90000"/>
          </a:bodyPr>
          <a:lstStyle/>
          <a:p>
            <a:r>
              <a:rPr lang="en-GB" b="1" dirty="0"/>
              <a:t>Handling Methods</a:t>
            </a:r>
            <a:br>
              <a:rPr lang="en-GB" b="1" dirty="0"/>
            </a:br>
            <a:endParaRPr lang="en-US" dirty="0"/>
          </a:p>
        </p:txBody>
      </p:sp>
      <p:sp>
        <p:nvSpPr>
          <p:cNvPr id="3" name="Content Placeholder 2">
            <a:extLst>
              <a:ext uri="{FF2B5EF4-FFF2-40B4-BE49-F238E27FC236}">
                <a16:creationId xmlns:a16="http://schemas.microsoft.com/office/drawing/2014/main" id="{365F2673-EDC0-583F-F60D-932AA644B837}"/>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GB" b="1" dirty="0"/>
              <a:t>Remove</a:t>
            </a:r>
            <a:r>
              <a:rPr lang="en-GB" dirty="0"/>
              <a:t>: Simply delete the outlier from the dataset.</a:t>
            </a:r>
          </a:p>
          <a:p>
            <a:pPr marL="457200" lvl="1" indent="0">
              <a:buNone/>
            </a:pPr>
            <a:r>
              <a:rPr lang="en-GB" dirty="0"/>
              <a:t>New dataset: 21,22,23,22,23,22,21,2021, 22, 23, 22, 23, 22, 21, 2021,22,23,22,23,22,21,20</a:t>
            </a:r>
          </a:p>
          <a:p>
            <a:pPr>
              <a:buFont typeface="Arial" panose="020B0604020202020204" pitchFamily="34" charset="0"/>
              <a:buChar char="•"/>
            </a:pPr>
            <a:r>
              <a:rPr lang="en-GB" b="1" dirty="0"/>
              <a:t>Cap</a:t>
            </a:r>
            <a:r>
              <a:rPr lang="en-GB" dirty="0"/>
              <a:t>: Replace outliers with the nearest value within the acceptable range.</a:t>
            </a:r>
          </a:p>
          <a:p>
            <a:pPr marL="457200" lvl="1" indent="0">
              <a:buNone/>
            </a:pPr>
            <a:r>
              <a:rPr lang="en-GB" dirty="0"/>
              <a:t>Capped dataset: 21,22,23,22,26,23,22,21,2021, 22, 23, 22, 26, 23, 22, 21, 2021,22,23,22,26,23,22,21,20</a:t>
            </a:r>
          </a:p>
          <a:p>
            <a:pPr>
              <a:buFont typeface="Arial" panose="020B0604020202020204" pitchFamily="34" charset="0"/>
              <a:buChar char="•"/>
            </a:pPr>
            <a:r>
              <a:rPr lang="en-GB" b="1" dirty="0"/>
              <a:t>Impute</a:t>
            </a:r>
            <a:r>
              <a:rPr lang="en-GB" dirty="0"/>
              <a:t>: Replace the outlier with a more reasonable value, such as the median or mean of the remaining data.</a:t>
            </a:r>
          </a:p>
          <a:p>
            <a:pPr marL="457200" lvl="1" indent="0">
              <a:buNone/>
            </a:pPr>
            <a:r>
              <a:rPr lang="en-GB" dirty="0"/>
              <a:t>Imputed dataset: 21,22,23,22,22,23,22,21,2021, 22, 23, 22, 22, 23, 22, 21, 2021,22,23,22,22,23,22,21,20</a:t>
            </a:r>
          </a:p>
          <a:p>
            <a:pPr>
              <a:buFont typeface="Arial" panose="020B0604020202020204" pitchFamily="34" charset="0"/>
              <a:buChar char="•"/>
            </a:pPr>
            <a:r>
              <a:rPr lang="en-GB" b="1" dirty="0"/>
              <a:t>Transform</a:t>
            </a:r>
            <a:r>
              <a:rPr lang="en-GB" dirty="0"/>
              <a:t>: Apply a transformation that reduces the impact of outliers, such as a log transformation.</a:t>
            </a:r>
          </a:p>
          <a:p>
            <a:pPr marL="0" indent="0">
              <a:buNone/>
            </a:pPr>
            <a:r>
              <a:rPr lang="en-GB" dirty="0"/>
              <a:t>Handling outliers appropriately is context-dependent and should consider the nature of the data and the purpose of the analysis.</a:t>
            </a:r>
          </a:p>
          <a:p>
            <a:endParaRPr lang="en-US" dirty="0"/>
          </a:p>
        </p:txBody>
      </p:sp>
    </p:spTree>
    <p:extLst>
      <p:ext uri="{BB962C8B-B14F-4D97-AF65-F5344CB8AC3E}">
        <p14:creationId xmlns:p14="http://schemas.microsoft.com/office/powerpoint/2010/main" val="3210465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sz="2800">
                <a:solidFill>
                  <a:srgbClr val="FFFFFF"/>
                </a:solidFill>
              </a:rPr>
              <a:t>Data Normalization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indent="0">
              <a:lnSpc>
                <a:spcPct val="90000"/>
              </a:lnSpc>
              <a:buNone/>
            </a:pPr>
            <a:r>
              <a:rPr lang="en-GB" sz="2500" b="1" dirty="0"/>
              <a:t>Data normalization</a:t>
            </a:r>
            <a:r>
              <a:rPr lang="en-GB" sz="2500" dirty="0"/>
              <a:t> is a process used to adjust the values in a dataset to a common scale, without distorting differences in the ranges of values or losing information. </a:t>
            </a:r>
            <a:r>
              <a:rPr lang="en-GB" sz="2500" b="1" dirty="0"/>
              <a:t>Normalization</a:t>
            </a:r>
            <a:r>
              <a:rPr lang="en-GB" sz="2500" dirty="0"/>
              <a:t> is often required in data preprocessing, especially in machine learning and data mining, to ensure that the numerical data within a dataset has more uniform values. This is </a:t>
            </a:r>
            <a:r>
              <a:rPr lang="en-GB" sz="2500" b="1" dirty="0"/>
              <a:t>important</a:t>
            </a:r>
            <a:r>
              <a:rPr lang="en-GB" sz="2500" dirty="0"/>
              <a:t> because many algorithms assume that all features are on comparable scales and might behave poorly if the feature scales are disparate.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2" y="-1"/>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7072C7DA-0D16-473C-B416-D84445D8A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699899"/>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D8397-667F-B730-AEE7-59306F7FF7B9}"/>
              </a:ext>
            </a:extLst>
          </p:cNvPr>
          <p:cNvSpPr>
            <a:spLocks noGrp="1"/>
          </p:cNvSpPr>
          <p:nvPr>
            <p:ph type="title"/>
          </p:nvPr>
        </p:nvSpPr>
        <p:spPr>
          <a:xfrm>
            <a:off x="317173" y="293572"/>
            <a:ext cx="7670589" cy="1347536"/>
          </a:xfrm>
        </p:spPr>
        <p:txBody>
          <a:bodyPr anchor="b">
            <a:normAutofit/>
          </a:bodyPr>
          <a:lstStyle/>
          <a:p>
            <a:r>
              <a:rPr lang="en-GB" sz="3600" b="1" dirty="0"/>
              <a:t>Min-Max Scaling</a:t>
            </a:r>
            <a:r>
              <a:rPr lang="en-GB" sz="3600" dirty="0"/>
              <a:t>: </a:t>
            </a:r>
            <a:endParaRPr lang="en-US" sz="3600" dirty="0"/>
          </a:p>
        </p:txBody>
      </p:sp>
      <p:sp>
        <p:nvSpPr>
          <p:cNvPr id="3" name="Content Placeholder 2">
            <a:extLst>
              <a:ext uri="{FF2B5EF4-FFF2-40B4-BE49-F238E27FC236}">
                <a16:creationId xmlns:a16="http://schemas.microsoft.com/office/drawing/2014/main" id="{32173521-D3D3-13B4-E727-A195D86674E5}"/>
              </a:ext>
            </a:extLst>
          </p:cNvPr>
          <p:cNvSpPr>
            <a:spLocks noGrp="1"/>
          </p:cNvSpPr>
          <p:nvPr>
            <p:ph idx="1"/>
          </p:nvPr>
        </p:nvSpPr>
        <p:spPr>
          <a:xfrm>
            <a:off x="1355557" y="1751798"/>
            <a:ext cx="6665149" cy="1082841"/>
          </a:xfrm>
        </p:spPr>
        <p:txBody>
          <a:bodyPr anchor="t">
            <a:normAutofit/>
          </a:bodyPr>
          <a:lstStyle/>
          <a:p>
            <a:pPr marL="0" indent="0">
              <a:buNone/>
            </a:pPr>
            <a:r>
              <a:rPr lang="en-GB" sz="1600" b="1" dirty="0"/>
              <a:t>	</a:t>
            </a:r>
            <a:r>
              <a:rPr lang="en-GB" sz="1600" dirty="0"/>
              <a:t>This method rescales the data to a fixed range, usually 0 to 1, or -1 to 1. The formula is:</a:t>
            </a:r>
          </a:p>
          <a:p>
            <a:endParaRPr lang="en-GB" sz="1600" dirty="0"/>
          </a:p>
          <a:p>
            <a:endParaRPr lang="en-GB" sz="1600" dirty="0"/>
          </a:p>
          <a:p>
            <a:pPr marL="0" indent="0">
              <a:buNone/>
            </a:pPr>
            <a:endParaRPr lang="en-GB" sz="1600" dirty="0"/>
          </a:p>
        </p:txBody>
      </p:sp>
      <p:pic>
        <p:nvPicPr>
          <p:cNvPr id="4" name="Picture 3">
            <a:extLst>
              <a:ext uri="{FF2B5EF4-FFF2-40B4-BE49-F238E27FC236}">
                <a16:creationId xmlns:a16="http://schemas.microsoft.com/office/drawing/2014/main" id="{7A7364EF-BFA7-7F8F-1AC5-485A29138315}"/>
              </a:ext>
            </a:extLst>
          </p:cNvPr>
          <p:cNvPicPr>
            <a:picLocks noChangeAspect="1"/>
          </p:cNvPicPr>
          <p:nvPr/>
        </p:nvPicPr>
        <p:blipFill>
          <a:blip r:embed="rId2"/>
          <a:stretch>
            <a:fillRect/>
          </a:stretch>
        </p:blipFill>
        <p:spPr>
          <a:xfrm>
            <a:off x="1108743" y="3819120"/>
            <a:ext cx="7415746" cy="2298879"/>
          </a:xfrm>
          <a:prstGeom prst="rect">
            <a:avLst/>
          </a:prstGeom>
        </p:spPr>
      </p:pic>
      <p:sp>
        <p:nvSpPr>
          <p:cNvPr id="24" name="Rectangle 23">
            <a:extLst>
              <a:ext uri="{FF2B5EF4-FFF2-40B4-BE49-F238E27FC236}">
                <a16:creationId xmlns:a16="http://schemas.microsoft.com/office/drawing/2014/main" id="{79712DE8-94E0-4F45-81D9-37AF7A32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524488" y="2916439"/>
            <a:ext cx="619511" cy="32015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26" name="Straight Connector 25">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41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03A2C2-C563-1F2F-3DBF-377485CACACC}"/>
              </a:ext>
            </a:extLst>
          </p:cNvPr>
          <p:cNvSpPr>
            <a:spLocks noGrp="1"/>
          </p:cNvSpPr>
          <p:nvPr>
            <p:ph type="title"/>
          </p:nvPr>
        </p:nvSpPr>
        <p:spPr>
          <a:xfrm>
            <a:off x="1037673" y="348865"/>
            <a:ext cx="7288583" cy="1576446"/>
          </a:xfrm>
        </p:spPr>
        <p:txBody>
          <a:bodyPr anchor="ctr">
            <a:normAutofit/>
          </a:bodyPr>
          <a:lstStyle/>
          <a:p>
            <a:r>
              <a:rPr lang="en-GB" sz="3500">
                <a:solidFill>
                  <a:srgbClr val="FFFFFF"/>
                </a:solidFill>
              </a:rPr>
              <a:t>Importance of Data Cleaning</a:t>
            </a:r>
            <a:br>
              <a:rPr lang="en-US" sz="3500">
                <a:solidFill>
                  <a:srgbClr val="FFFFFF"/>
                </a:solidFill>
              </a:rPr>
            </a:br>
            <a:endParaRPr lang="en-US" sz="3500">
              <a:solidFill>
                <a:srgbClr val="FFFFFF"/>
              </a:solidFill>
            </a:endParaRPr>
          </a:p>
        </p:txBody>
      </p:sp>
      <p:graphicFrame>
        <p:nvGraphicFramePr>
          <p:cNvPr id="15" name="Content Placeholder 2">
            <a:extLst>
              <a:ext uri="{FF2B5EF4-FFF2-40B4-BE49-F238E27FC236}">
                <a16:creationId xmlns:a16="http://schemas.microsoft.com/office/drawing/2014/main" id="{A8E7FF3C-A401-016E-8D71-9008909DCA4E}"/>
              </a:ext>
            </a:extLst>
          </p:cNvPr>
          <p:cNvGraphicFramePr>
            <a:graphicFrameLocks noGrp="1"/>
          </p:cNvGraphicFramePr>
          <p:nvPr>
            <p:ph idx="1"/>
            <p:extLst>
              <p:ext uri="{D42A27DB-BD31-4B8C-83A1-F6EECF244321}">
                <p14:modId xmlns:p14="http://schemas.microsoft.com/office/powerpoint/2010/main" val="2647683643"/>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3479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4474A-6AD6-2F39-843F-27FCACB8A339}"/>
              </a:ext>
            </a:extLst>
          </p:cNvPr>
          <p:cNvSpPr>
            <a:spLocks noGrp="1"/>
          </p:cNvSpPr>
          <p:nvPr>
            <p:ph type="title"/>
          </p:nvPr>
        </p:nvSpPr>
        <p:spPr>
          <a:xfrm>
            <a:off x="595246" y="386930"/>
            <a:ext cx="7549592" cy="1298448"/>
          </a:xfrm>
        </p:spPr>
        <p:txBody>
          <a:bodyPr anchor="b">
            <a:normAutofit/>
          </a:bodyPr>
          <a:lstStyle/>
          <a:p>
            <a:pPr>
              <a:lnSpc>
                <a:spcPct val="90000"/>
              </a:lnSpc>
            </a:pPr>
            <a:r>
              <a:rPr lang="en-GB" sz="4200" b="1"/>
              <a:t>Z-score Normalization (Standardization)</a:t>
            </a:r>
            <a:r>
              <a:rPr lang="en-GB" sz="4200"/>
              <a:t>:</a:t>
            </a:r>
            <a:endParaRPr lang="en-US" sz="4200"/>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3E008D-F8D6-4C93-E636-2798438A1C6E}"/>
              </a:ext>
            </a:extLst>
          </p:cNvPr>
          <p:cNvSpPr>
            <a:spLocks noGrp="1"/>
          </p:cNvSpPr>
          <p:nvPr>
            <p:ph idx="1"/>
          </p:nvPr>
        </p:nvSpPr>
        <p:spPr>
          <a:xfrm>
            <a:off x="372688" y="2599509"/>
            <a:ext cx="3620731" cy="3639450"/>
          </a:xfrm>
        </p:spPr>
        <p:txBody>
          <a:bodyPr anchor="ctr">
            <a:normAutofit/>
          </a:bodyPr>
          <a:lstStyle/>
          <a:p>
            <a:pPr marL="0" indent="0">
              <a:buNone/>
            </a:pPr>
            <a:r>
              <a:rPr lang="en-GB" sz="1700" dirty="0"/>
              <a:t>	This method scales the data so that it has a mean of 0 and a standard deviation of 1. The formula is:</a:t>
            </a:r>
            <a:endParaRPr lang="en-US" sz="1700" dirty="0"/>
          </a:p>
        </p:txBody>
      </p:sp>
      <p:pic>
        <p:nvPicPr>
          <p:cNvPr id="4" name="Picture 3">
            <a:extLst>
              <a:ext uri="{FF2B5EF4-FFF2-40B4-BE49-F238E27FC236}">
                <a16:creationId xmlns:a16="http://schemas.microsoft.com/office/drawing/2014/main" id="{A6EDFC00-DA56-53AD-5482-0E55A32DDC71}"/>
              </a:ext>
            </a:extLst>
          </p:cNvPr>
          <p:cNvPicPr>
            <a:picLocks noChangeAspect="1"/>
          </p:cNvPicPr>
          <p:nvPr/>
        </p:nvPicPr>
        <p:blipFill>
          <a:blip r:embed="rId2"/>
          <a:stretch>
            <a:fillRect/>
          </a:stretch>
        </p:blipFill>
        <p:spPr>
          <a:xfrm>
            <a:off x="4433649" y="3237746"/>
            <a:ext cx="3862707" cy="2207261"/>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80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700" y="0"/>
            <a:ext cx="3543300" cy="6858000"/>
            <a:chOff x="7467600" y="0"/>
            <a:chExt cx="4724400" cy="6858000"/>
          </a:xfrm>
        </p:grpSpPr>
        <p:sp>
          <p:nvSpPr>
            <p:cNvPr id="14" name="Rectangle 13">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0700" y="1"/>
            <a:ext cx="35433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0600"/>
            <a:ext cx="88011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CCCCE98-4E38-7B6D-0584-EBC7B1C93BF0}"/>
              </a:ext>
            </a:extLst>
          </p:cNvPr>
          <p:cNvSpPr>
            <a:spLocks noGrp="1"/>
          </p:cNvSpPr>
          <p:nvPr>
            <p:ph type="title"/>
          </p:nvPr>
        </p:nvSpPr>
        <p:spPr>
          <a:xfrm>
            <a:off x="514350" y="1676400"/>
            <a:ext cx="3714750" cy="1216153"/>
          </a:xfrm>
        </p:spPr>
        <p:txBody>
          <a:bodyPr anchor="t">
            <a:normAutofit/>
          </a:bodyPr>
          <a:lstStyle/>
          <a:p>
            <a:r>
              <a:rPr lang="en-GB" sz="3500" b="1"/>
              <a:t>Max Abs Scaling</a:t>
            </a:r>
            <a:r>
              <a:rPr lang="en-GB" sz="3500"/>
              <a:t>:</a:t>
            </a:r>
            <a:endParaRPr lang="en-US" sz="3500"/>
          </a:p>
        </p:txBody>
      </p:sp>
      <p:sp>
        <p:nvSpPr>
          <p:cNvPr id="3" name="Content Placeholder 2">
            <a:extLst>
              <a:ext uri="{FF2B5EF4-FFF2-40B4-BE49-F238E27FC236}">
                <a16:creationId xmlns:a16="http://schemas.microsoft.com/office/drawing/2014/main" id="{A2EA65F7-5C28-55F4-72E9-D28560E9A8E5}"/>
              </a:ext>
            </a:extLst>
          </p:cNvPr>
          <p:cNvSpPr>
            <a:spLocks noGrp="1"/>
          </p:cNvSpPr>
          <p:nvPr>
            <p:ph idx="1"/>
          </p:nvPr>
        </p:nvSpPr>
        <p:spPr>
          <a:xfrm>
            <a:off x="514350" y="3429000"/>
            <a:ext cx="3714750" cy="1752599"/>
          </a:xfrm>
        </p:spPr>
        <p:txBody>
          <a:bodyPr>
            <a:normAutofit/>
          </a:bodyPr>
          <a:lstStyle/>
          <a:p>
            <a:pPr marL="0" indent="0">
              <a:buNone/>
            </a:pPr>
            <a:r>
              <a:rPr lang="en-GB" sz="2100" dirty="0">
                <a:solidFill>
                  <a:schemeClr val="tx1">
                    <a:alpha val="55000"/>
                  </a:schemeClr>
                </a:solidFill>
              </a:rPr>
              <a:t>	This method scales each feature by its maximum absolute value to transform the data within the range [-1, 1]. It is defined as:</a:t>
            </a:r>
            <a:endParaRPr lang="en-US" sz="2100" dirty="0">
              <a:solidFill>
                <a:schemeClr val="tx1">
                  <a:alpha val="55000"/>
                </a:schemeClr>
              </a:solidFill>
            </a:endParaRPr>
          </a:p>
        </p:txBody>
      </p:sp>
      <p:pic>
        <p:nvPicPr>
          <p:cNvPr id="6" name="Picture 5">
            <a:extLst>
              <a:ext uri="{FF2B5EF4-FFF2-40B4-BE49-F238E27FC236}">
                <a16:creationId xmlns:a16="http://schemas.microsoft.com/office/drawing/2014/main" id="{3188CEB6-C287-D8A7-B38A-D1F996C15D2C}"/>
              </a:ext>
            </a:extLst>
          </p:cNvPr>
          <p:cNvPicPr>
            <a:picLocks noChangeAspect="1"/>
          </p:cNvPicPr>
          <p:nvPr/>
        </p:nvPicPr>
        <p:blipFill>
          <a:blip r:embed="rId2"/>
          <a:stretch>
            <a:fillRect/>
          </a:stretch>
        </p:blipFill>
        <p:spPr>
          <a:xfrm>
            <a:off x="4572000" y="2445684"/>
            <a:ext cx="3714750" cy="1966632"/>
          </a:xfrm>
          <a:prstGeom prst="rect">
            <a:avLst/>
          </a:prstGeom>
        </p:spPr>
      </p:pic>
    </p:spTree>
    <p:extLst>
      <p:ext uri="{BB962C8B-B14F-4D97-AF65-F5344CB8AC3E}">
        <p14:creationId xmlns:p14="http://schemas.microsoft.com/office/powerpoint/2010/main" val="89814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4618-9839-201D-F313-40BB2FB8D7D2}"/>
              </a:ext>
            </a:extLst>
          </p:cNvPr>
          <p:cNvSpPr>
            <a:spLocks noGrp="1"/>
          </p:cNvSpPr>
          <p:nvPr>
            <p:ph type="title"/>
          </p:nvPr>
        </p:nvSpPr>
        <p:spPr/>
        <p:txBody>
          <a:bodyPr/>
          <a:lstStyle/>
          <a:p>
            <a:r>
              <a:rPr lang="en-GB" b="1" dirty="0"/>
              <a:t>Robust Scaling</a:t>
            </a:r>
            <a:r>
              <a:rPr lang="en-GB" dirty="0"/>
              <a:t>:</a:t>
            </a:r>
            <a:endParaRPr lang="en-US" dirty="0"/>
          </a:p>
        </p:txBody>
      </p:sp>
      <p:sp>
        <p:nvSpPr>
          <p:cNvPr id="3" name="Content Placeholder 2">
            <a:extLst>
              <a:ext uri="{FF2B5EF4-FFF2-40B4-BE49-F238E27FC236}">
                <a16:creationId xmlns:a16="http://schemas.microsoft.com/office/drawing/2014/main" id="{AE27D405-1F34-D300-976E-61D1CD35D893}"/>
              </a:ext>
            </a:extLst>
          </p:cNvPr>
          <p:cNvSpPr>
            <a:spLocks noGrp="1"/>
          </p:cNvSpPr>
          <p:nvPr>
            <p:ph idx="1"/>
          </p:nvPr>
        </p:nvSpPr>
        <p:spPr/>
        <p:txBody>
          <a:bodyPr/>
          <a:lstStyle/>
          <a:p>
            <a:pPr marL="0" indent="0">
              <a:buNone/>
            </a:pPr>
            <a:r>
              <a:rPr lang="en-GB" dirty="0"/>
              <a:t>This method uses the median and the interquartile range for scaling, making it robust to outliers. It is computed as:</a:t>
            </a:r>
          </a:p>
          <a:p>
            <a:pPr marL="0" indent="0">
              <a:buNone/>
            </a:pPr>
            <a:endParaRPr lang="en-GB" dirty="0"/>
          </a:p>
        </p:txBody>
      </p:sp>
      <p:pic>
        <p:nvPicPr>
          <p:cNvPr id="4" name="Picture 3">
            <a:extLst>
              <a:ext uri="{FF2B5EF4-FFF2-40B4-BE49-F238E27FC236}">
                <a16:creationId xmlns:a16="http://schemas.microsoft.com/office/drawing/2014/main" id="{B256E3E2-0B6E-7900-8EB6-19D3D6B4689A}"/>
              </a:ext>
            </a:extLst>
          </p:cNvPr>
          <p:cNvPicPr>
            <a:picLocks noChangeAspect="1"/>
          </p:cNvPicPr>
          <p:nvPr/>
        </p:nvPicPr>
        <p:blipFill>
          <a:blip r:embed="rId2"/>
          <a:stretch>
            <a:fillRect/>
          </a:stretch>
        </p:blipFill>
        <p:spPr>
          <a:xfrm>
            <a:off x="2893237" y="3762172"/>
            <a:ext cx="2336800" cy="914400"/>
          </a:xfrm>
          <a:prstGeom prst="rect">
            <a:avLst/>
          </a:prstGeom>
        </p:spPr>
      </p:pic>
    </p:spTree>
    <p:extLst>
      <p:ext uri="{BB962C8B-B14F-4D97-AF65-F5344CB8AC3E}">
        <p14:creationId xmlns:p14="http://schemas.microsoft.com/office/powerpoint/2010/main" val="4080089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EE758-32E3-F3B2-C5BC-65FEBB996E96}"/>
              </a:ext>
            </a:extLst>
          </p:cNvPr>
          <p:cNvSpPr>
            <a:spLocks noGrp="1"/>
          </p:cNvSpPr>
          <p:nvPr>
            <p:ph type="title"/>
          </p:nvPr>
        </p:nvSpPr>
        <p:spPr>
          <a:xfrm>
            <a:off x="457200" y="274638"/>
            <a:ext cx="8229600" cy="367913"/>
          </a:xfrm>
        </p:spPr>
        <p:txBody>
          <a:bodyPr>
            <a:normAutofit fontScale="90000"/>
          </a:bodyPr>
          <a:lstStyle/>
          <a:p>
            <a:r>
              <a:rPr lang="en-GB" sz="2800" dirty="0"/>
              <a:t>Data Normalization Using Python.</a:t>
            </a:r>
            <a:endParaRPr lang="en-US" sz="2800" dirty="0"/>
          </a:p>
        </p:txBody>
      </p:sp>
      <p:pic>
        <p:nvPicPr>
          <p:cNvPr id="4" name="Content Placeholder 3">
            <a:extLst>
              <a:ext uri="{FF2B5EF4-FFF2-40B4-BE49-F238E27FC236}">
                <a16:creationId xmlns:a16="http://schemas.microsoft.com/office/drawing/2014/main" id="{D575224B-7FFB-B5CF-4A20-0DB2C8FD554C}"/>
              </a:ext>
            </a:extLst>
          </p:cNvPr>
          <p:cNvPicPr>
            <a:picLocks noGrp="1" noChangeAspect="1"/>
          </p:cNvPicPr>
          <p:nvPr>
            <p:ph idx="1"/>
          </p:nvPr>
        </p:nvPicPr>
        <p:blipFill>
          <a:blip r:embed="rId2"/>
          <a:stretch>
            <a:fillRect/>
          </a:stretch>
        </p:blipFill>
        <p:spPr>
          <a:xfrm>
            <a:off x="1163974" y="1546394"/>
            <a:ext cx="5493878" cy="3367216"/>
          </a:xfrm>
          <a:prstGeom prst="rect">
            <a:avLst/>
          </a:prstGeom>
        </p:spPr>
      </p:pic>
      <p:sp>
        <p:nvSpPr>
          <p:cNvPr id="6" name="TextBox 5">
            <a:extLst>
              <a:ext uri="{FF2B5EF4-FFF2-40B4-BE49-F238E27FC236}">
                <a16:creationId xmlns:a16="http://schemas.microsoft.com/office/drawing/2014/main" id="{E70A2BD4-06C6-4EFA-8481-348D2FCC05A5}"/>
              </a:ext>
            </a:extLst>
          </p:cNvPr>
          <p:cNvSpPr txBox="1"/>
          <p:nvPr/>
        </p:nvSpPr>
        <p:spPr>
          <a:xfrm>
            <a:off x="644990" y="771307"/>
            <a:ext cx="7779878" cy="646331"/>
          </a:xfrm>
          <a:prstGeom prst="rect">
            <a:avLst/>
          </a:prstGeom>
          <a:noFill/>
        </p:spPr>
        <p:txBody>
          <a:bodyPr wrap="square">
            <a:spAutoFit/>
          </a:bodyPr>
          <a:lstStyle/>
          <a:p>
            <a:r>
              <a:rPr lang="en-US" dirty="0"/>
              <a:t>Let's assume we have a dataset with salary figures that vary significantly and we want to apply Min-Max scaling and Z-score normalization</a:t>
            </a:r>
          </a:p>
        </p:txBody>
      </p:sp>
      <p:sp>
        <p:nvSpPr>
          <p:cNvPr id="8" name="TextBox 7">
            <a:extLst>
              <a:ext uri="{FF2B5EF4-FFF2-40B4-BE49-F238E27FC236}">
                <a16:creationId xmlns:a16="http://schemas.microsoft.com/office/drawing/2014/main" id="{E7902056-7C72-4F08-F0C9-A2CC0D0D9D5A}"/>
              </a:ext>
            </a:extLst>
          </p:cNvPr>
          <p:cNvSpPr txBox="1"/>
          <p:nvPr/>
        </p:nvSpPr>
        <p:spPr>
          <a:xfrm>
            <a:off x="551095" y="5042366"/>
            <a:ext cx="8041810" cy="1384995"/>
          </a:xfrm>
          <a:prstGeom prst="rect">
            <a:avLst/>
          </a:prstGeom>
          <a:noFill/>
        </p:spPr>
        <p:txBody>
          <a:bodyPr wrap="square">
            <a:spAutoFit/>
          </a:bodyPr>
          <a:lstStyle/>
          <a:p>
            <a:r>
              <a:rPr lang="en-GB" sz="1400" dirty="0"/>
              <a:t>This code creates a </a:t>
            </a:r>
            <a:r>
              <a:rPr lang="en-GB" sz="1400" dirty="0" err="1"/>
              <a:t>DataFrame</a:t>
            </a:r>
            <a:r>
              <a:rPr lang="en-GB" sz="1400" dirty="0"/>
              <a:t> displaying original salary values alongside their normalized forms using two methods:</a:t>
            </a:r>
          </a:p>
          <a:p>
            <a:pPr>
              <a:buFont typeface="Arial" panose="020B0604020202020204" pitchFamily="34" charset="0"/>
              <a:buChar char="•"/>
            </a:pPr>
            <a:r>
              <a:rPr lang="en-GB" sz="1400" b="1" dirty="0" err="1"/>
              <a:t>MinMaxScaler</a:t>
            </a:r>
            <a:r>
              <a:rPr lang="en-GB" sz="1400" dirty="0"/>
              <a:t> adjusts salaries to a 0-1 scale.</a:t>
            </a:r>
          </a:p>
          <a:p>
            <a:pPr>
              <a:buFont typeface="Arial" panose="020B0604020202020204" pitchFamily="34" charset="0"/>
              <a:buChar char="•"/>
            </a:pPr>
            <a:r>
              <a:rPr lang="en-GB" sz="1400" b="1" dirty="0" err="1"/>
              <a:t>StandardScaler</a:t>
            </a:r>
            <a:r>
              <a:rPr lang="en-GB" sz="1400" dirty="0"/>
              <a:t> standardizes salaries to have a mean of zero and a standard deviation of one.</a:t>
            </a:r>
          </a:p>
          <a:p>
            <a:r>
              <a:rPr lang="en-GB" sz="1400" dirty="0"/>
              <a:t>Applying these transformations helps enhance the performance of algorithms sensitive to data scale, such as many machine learning models.</a:t>
            </a:r>
          </a:p>
        </p:txBody>
      </p:sp>
    </p:spTree>
    <p:extLst>
      <p:ext uri="{BB962C8B-B14F-4D97-AF65-F5344CB8AC3E}">
        <p14:creationId xmlns:p14="http://schemas.microsoft.com/office/powerpoint/2010/main" val="1614852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sz="3400">
                <a:solidFill>
                  <a:srgbClr val="FFFFFF"/>
                </a:solidFill>
              </a:rPr>
              <a:t>Handling Inconsistent 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pPr>
            <a:r>
              <a:rPr lang="en-GB" sz="2700" b="1" dirty="0"/>
              <a:t>Handling inconsistent </a:t>
            </a:r>
            <a:r>
              <a:rPr lang="en-GB" sz="2700" dirty="0"/>
              <a:t>data is a </a:t>
            </a:r>
            <a:r>
              <a:rPr lang="en-GB" sz="2700" b="1" dirty="0"/>
              <a:t>critical part </a:t>
            </a:r>
            <a:r>
              <a:rPr lang="en-GB" sz="2700" dirty="0"/>
              <a:t>of data preprocessing, especially when merging data from different sources or cleaning up datasets for analysis. </a:t>
            </a:r>
            <a:r>
              <a:rPr lang="en-GB" sz="2700" b="1" dirty="0"/>
              <a:t>Inconsistent data </a:t>
            </a:r>
            <a:r>
              <a:rPr lang="en-GB" sz="2700" dirty="0"/>
              <a:t>can manifest in various forms, such as discrepancies in labels, formats, or multiple entries that should be identical but </a:t>
            </a:r>
            <a:r>
              <a:rPr lang="en-GB" sz="2700" b="1" dirty="0"/>
              <a:t>are not due </a:t>
            </a:r>
            <a:r>
              <a:rPr lang="en-GB" sz="2700" dirty="0"/>
              <a:t>to typographical errors, different naming conventions, or outdated information.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B5CF-15B6-DB3F-7402-0B9E82B2CAA5}"/>
              </a:ext>
            </a:extLst>
          </p:cNvPr>
          <p:cNvSpPr>
            <a:spLocks noGrp="1"/>
          </p:cNvSpPr>
          <p:nvPr>
            <p:ph type="title"/>
          </p:nvPr>
        </p:nvSpPr>
        <p:spPr/>
        <p:txBody>
          <a:bodyPr/>
          <a:lstStyle/>
          <a:p>
            <a:r>
              <a:rPr lang="en-GB" dirty="0"/>
              <a:t>Examples of Inconsistent Data:</a:t>
            </a:r>
            <a:endParaRPr lang="en-US" dirty="0"/>
          </a:p>
        </p:txBody>
      </p:sp>
      <p:sp>
        <p:nvSpPr>
          <p:cNvPr id="3" name="Content Placeholder 2">
            <a:extLst>
              <a:ext uri="{FF2B5EF4-FFF2-40B4-BE49-F238E27FC236}">
                <a16:creationId xmlns:a16="http://schemas.microsoft.com/office/drawing/2014/main" id="{EC9FE704-0E3A-39AB-80C7-577E6157A64C}"/>
              </a:ext>
            </a:extLst>
          </p:cNvPr>
          <p:cNvSpPr>
            <a:spLocks noGrp="1"/>
          </p:cNvSpPr>
          <p:nvPr>
            <p:ph idx="1"/>
          </p:nvPr>
        </p:nvSpPr>
        <p:spPr/>
        <p:txBody>
          <a:bodyPr>
            <a:normAutofit fontScale="92500" lnSpcReduction="10000"/>
          </a:bodyPr>
          <a:lstStyle/>
          <a:p>
            <a:pPr>
              <a:buFont typeface="+mj-lt"/>
              <a:buAutoNum type="arabicPeriod"/>
            </a:pPr>
            <a:r>
              <a:rPr lang="en-GB" b="1" dirty="0"/>
              <a:t>Different conventions or formats</a:t>
            </a:r>
            <a:r>
              <a:rPr lang="en-GB" dirty="0"/>
              <a:t>: For instance, dates might be recorded in different formats (e.g., DD/MM/YYYY vs. MM/DD/YYYY).</a:t>
            </a:r>
          </a:p>
          <a:p>
            <a:pPr>
              <a:buFont typeface="+mj-lt"/>
              <a:buAutoNum type="arabicPeriod"/>
            </a:pPr>
            <a:r>
              <a:rPr lang="en-GB" b="1" dirty="0"/>
              <a:t>Typos and spelling errors</a:t>
            </a:r>
            <a:r>
              <a:rPr lang="en-GB" dirty="0"/>
              <a:t>: For example, "New York" might be entered as "New </a:t>
            </a:r>
            <a:r>
              <a:rPr lang="en-GB" dirty="0" err="1"/>
              <a:t>Yrok</a:t>
            </a:r>
            <a:r>
              <a:rPr lang="en-GB" dirty="0"/>
              <a:t>".</a:t>
            </a:r>
          </a:p>
          <a:p>
            <a:pPr>
              <a:buFont typeface="+mj-lt"/>
              <a:buAutoNum type="arabicPeriod"/>
            </a:pPr>
            <a:r>
              <a:rPr lang="en-GB" b="1" dirty="0"/>
              <a:t>Different naming conventions</a:t>
            </a:r>
            <a:r>
              <a:rPr lang="en-GB" dirty="0"/>
              <a:t>: "USA" vs. "United States".</a:t>
            </a:r>
          </a:p>
          <a:p>
            <a:pPr>
              <a:buFont typeface="+mj-lt"/>
              <a:buAutoNum type="arabicPeriod"/>
            </a:pPr>
            <a:r>
              <a:rPr lang="en-GB" b="1" dirty="0"/>
              <a:t>Duplications</a:t>
            </a:r>
            <a:r>
              <a:rPr lang="en-GB" dirty="0"/>
              <a:t>: The same entity might be listed multiple times with slight variations, such as "Google LLC" and "Google Inc."</a:t>
            </a:r>
          </a:p>
          <a:p>
            <a:endParaRPr lang="en-US" dirty="0"/>
          </a:p>
        </p:txBody>
      </p:sp>
    </p:spTree>
    <p:extLst>
      <p:ext uri="{BB962C8B-B14F-4D97-AF65-F5344CB8AC3E}">
        <p14:creationId xmlns:p14="http://schemas.microsoft.com/office/powerpoint/2010/main" val="2696031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3EE2-9637-F662-B628-10BC84AB6FC1}"/>
              </a:ext>
            </a:extLst>
          </p:cNvPr>
          <p:cNvSpPr>
            <a:spLocks noGrp="1"/>
          </p:cNvSpPr>
          <p:nvPr>
            <p:ph type="title"/>
          </p:nvPr>
        </p:nvSpPr>
        <p:spPr/>
        <p:txBody>
          <a:bodyPr/>
          <a:lstStyle/>
          <a:p>
            <a:r>
              <a:rPr lang="en-GB" dirty="0"/>
              <a:t>Steps to Handle Inconsistent Data:</a:t>
            </a:r>
            <a:endParaRPr lang="en-US" dirty="0"/>
          </a:p>
        </p:txBody>
      </p:sp>
      <p:sp>
        <p:nvSpPr>
          <p:cNvPr id="3" name="Content Placeholder 2">
            <a:extLst>
              <a:ext uri="{FF2B5EF4-FFF2-40B4-BE49-F238E27FC236}">
                <a16:creationId xmlns:a16="http://schemas.microsoft.com/office/drawing/2014/main" id="{A9656143-7C3A-388B-85BC-C00E4D42B200}"/>
              </a:ext>
            </a:extLst>
          </p:cNvPr>
          <p:cNvSpPr>
            <a:spLocks noGrp="1"/>
          </p:cNvSpPr>
          <p:nvPr>
            <p:ph idx="1"/>
          </p:nvPr>
        </p:nvSpPr>
        <p:spPr/>
        <p:txBody>
          <a:bodyPr/>
          <a:lstStyle/>
          <a:p>
            <a:r>
              <a:rPr lang="en-GB" b="1" dirty="0"/>
              <a:t>Standardization</a:t>
            </a:r>
            <a:r>
              <a:rPr lang="en-GB" dirty="0"/>
              <a:t>: Apply a uniform format across all data entries for a specific attribute.</a:t>
            </a:r>
          </a:p>
          <a:p>
            <a:r>
              <a:rPr lang="en-GB" b="1" dirty="0"/>
              <a:t>Data Cleaning</a:t>
            </a:r>
            <a:r>
              <a:rPr lang="en-GB" dirty="0"/>
              <a:t>: Correct typos and align different naming conventions using mapping, especially when merging datasets.</a:t>
            </a:r>
          </a:p>
          <a:p>
            <a:r>
              <a:rPr lang="en-GB" b="1" dirty="0"/>
              <a:t>Deduplication</a:t>
            </a:r>
            <a:r>
              <a:rPr lang="en-GB" dirty="0"/>
              <a:t>: Identify and merge duplicate entries.</a:t>
            </a:r>
            <a:endParaRPr lang="en-US" dirty="0"/>
          </a:p>
        </p:txBody>
      </p:sp>
    </p:spTree>
    <p:extLst>
      <p:ext uri="{BB962C8B-B14F-4D97-AF65-F5344CB8AC3E}">
        <p14:creationId xmlns:p14="http://schemas.microsoft.com/office/powerpoint/2010/main" val="2574945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C985-DAA8-D2CF-FB62-B21665F5B3DA}"/>
              </a:ext>
            </a:extLst>
          </p:cNvPr>
          <p:cNvSpPr>
            <a:spLocks noGrp="1"/>
          </p:cNvSpPr>
          <p:nvPr>
            <p:ph type="title"/>
          </p:nvPr>
        </p:nvSpPr>
        <p:spPr/>
        <p:txBody>
          <a:bodyPr>
            <a:normAutofit fontScale="90000"/>
          </a:bodyPr>
          <a:lstStyle/>
          <a:p>
            <a:r>
              <a:rPr lang="en-GB" dirty="0"/>
              <a:t>Python Example: Handling Inconsistent Data</a:t>
            </a:r>
            <a:endParaRPr lang="en-US" dirty="0"/>
          </a:p>
        </p:txBody>
      </p:sp>
      <p:pic>
        <p:nvPicPr>
          <p:cNvPr id="4" name="Content Placeholder 3">
            <a:extLst>
              <a:ext uri="{FF2B5EF4-FFF2-40B4-BE49-F238E27FC236}">
                <a16:creationId xmlns:a16="http://schemas.microsoft.com/office/drawing/2014/main" id="{58E04923-B297-F79D-C24F-4D9EF974EF09}"/>
              </a:ext>
            </a:extLst>
          </p:cNvPr>
          <p:cNvPicPr>
            <a:picLocks noGrp="1" noChangeAspect="1"/>
          </p:cNvPicPr>
          <p:nvPr>
            <p:ph idx="1"/>
          </p:nvPr>
        </p:nvPicPr>
        <p:blipFill>
          <a:blip r:embed="rId2"/>
          <a:stretch>
            <a:fillRect/>
          </a:stretch>
        </p:blipFill>
        <p:spPr>
          <a:xfrm>
            <a:off x="2061021" y="2183756"/>
            <a:ext cx="5021958" cy="4525963"/>
          </a:xfrm>
          <a:prstGeom prst="rect">
            <a:avLst/>
          </a:prstGeom>
        </p:spPr>
      </p:pic>
      <p:sp>
        <p:nvSpPr>
          <p:cNvPr id="6" name="TextBox 5">
            <a:extLst>
              <a:ext uri="{FF2B5EF4-FFF2-40B4-BE49-F238E27FC236}">
                <a16:creationId xmlns:a16="http://schemas.microsoft.com/office/drawing/2014/main" id="{DFB5B37D-1E9C-004F-7061-28573E52073F}"/>
              </a:ext>
            </a:extLst>
          </p:cNvPr>
          <p:cNvSpPr txBox="1"/>
          <p:nvPr/>
        </p:nvSpPr>
        <p:spPr>
          <a:xfrm>
            <a:off x="763848" y="1408707"/>
            <a:ext cx="7922951" cy="646331"/>
          </a:xfrm>
          <a:prstGeom prst="rect">
            <a:avLst/>
          </a:prstGeom>
          <a:noFill/>
        </p:spPr>
        <p:txBody>
          <a:bodyPr wrap="square">
            <a:spAutoFit/>
          </a:bodyPr>
          <a:lstStyle/>
          <a:p>
            <a:r>
              <a:rPr lang="en-GB" dirty="0"/>
              <a:t>Assume we have a dataset of customer information where the country names are entered inconsistently. We need to standardize the country names.</a:t>
            </a:r>
            <a:endParaRPr lang="en-US" dirty="0"/>
          </a:p>
        </p:txBody>
      </p:sp>
    </p:spTree>
    <p:extLst>
      <p:ext uri="{BB962C8B-B14F-4D97-AF65-F5344CB8AC3E}">
        <p14:creationId xmlns:p14="http://schemas.microsoft.com/office/powerpoint/2010/main" val="3313895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6621-C288-874F-945B-D5092F87C819}"/>
              </a:ext>
            </a:extLst>
          </p:cNvPr>
          <p:cNvSpPr>
            <a:spLocks noGrp="1"/>
          </p:cNvSpPr>
          <p:nvPr>
            <p:ph type="title"/>
          </p:nvPr>
        </p:nvSpPr>
        <p:spPr/>
        <p:txBody>
          <a:bodyPr>
            <a:normAutofit fontScale="90000"/>
          </a:bodyPr>
          <a:lstStyle/>
          <a:p>
            <a:r>
              <a:rPr lang="en-GB" b="1" dirty="0"/>
              <a:t>Explanation:</a:t>
            </a:r>
            <a:br>
              <a:rPr lang="en-GB" b="1" dirty="0"/>
            </a:br>
            <a:endParaRPr lang="en-US" dirty="0"/>
          </a:p>
        </p:txBody>
      </p:sp>
      <p:sp>
        <p:nvSpPr>
          <p:cNvPr id="3" name="Content Placeholder 2">
            <a:extLst>
              <a:ext uri="{FF2B5EF4-FFF2-40B4-BE49-F238E27FC236}">
                <a16:creationId xmlns:a16="http://schemas.microsoft.com/office/drawing/2014/main" id="{98C47D73-4334-E449-ADC0-DC4FAC6BF210}"/>
              </a:ext>
            </a:extLst>
          </p:cNvPr>
          <p:cNvSpPr>
            <a:spLocks noGrp="1"/>
          </p:cNvSpPr>
          <p:nvPr>
            <p:ph idx="1"/>
          </p:nvPr>
        </p:nvSpPr>
        <p:spPr/>
        <p:txBody>
          <a:bodyPr>
            <a:normAutofit fontScale="92500"/>
          </a:bodyPr>
          <a:lstStyle/>
          <a:p>
            <a:pPr>
              <a:buFont typeface="Arial" panose="020B0604020202020204" pitchFamily="34" charset="0"/>
              <a:buChar char="•"/>
            </a:pPr>
            <a:r>
              <a:rPr lang="en-GB" b="1" dirty="0"/>
              <a:t>Dictionary </a:t>
            </a:r>
            <a:r>
              <a:rPr lang="en-GB" b="1" dirty="0" err="1"/>
              <a:t>country_mapping</a:t>
            </a:r>
            <a:r>
              <a:rPr lang="en-GB" dirty="0"/>
              <a:t>: Maps various forms of country names to a standardized form.</a:t>
            </a:r>
          </a:p>
          <a:p>
            <a:pPr>
              <a:buFont typeface="Arial" panose="020B0604020202020204" pitchFamily="34" charset="0"/>
              <a:buChar char="•"/>
            </a:pPr>
            <a:r>
              <a:rPr lang="en-GB" b="1" dirty="0"/>
              <a:t>Mapping function</a:t>
            </a:r>
            <a:r>
              <a:rPr lang="en-GB" dirty="0"/>
              <a:t>: Applies this dictionary to the 'Country' column to standardize the names.</a:t>
            </a:r>
          </a:p>
          <a:p>
            <a:r>
              <a:rPr lang="en-GB" dirty="0"/>
              <a:t>This approach ensures that data from different sources can be accurately compared or </a:t>
            </a:r>
            <a:r>
              <a:rPr lang="en-GB" dirty="0" err="1"/>
              <a:t>analyzed</a:t>
            </a:r>
            <a:r>
              <a:rPr lang="en-GB" dirty="0"/>
              <a:t>, reducing errors and improving the reliability of the dataset.</a:t>
            </a:r>
          </a:p>
          <a:p>
            <a:endParaRPr lang="en-US" dirty="0"/>
          </a:p>
        </p:txBody>
      </p:sp>
    </p:spTree>
    <p:extLst>
      <p:ext uri="{BB962C8B-B14F-4D97-AF65-F5344CB8AC3E}">
        <p14:creationId xmlns:p14="http://schemas.microsoft.com/office/powerpoint/2010/main" val="1885224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 Validating Data Accuracy</a:t>
            </a:r>
          </a:p>
        </p:txBody>
      </p:sp>
      <p:sp>
        <p:nvSpPr>
          <p:cNvPr id="3" name="Content Placeholder 2"/>
          <p:cNvSpPr>
            <a:spLocks noGrp="1"/>
          </p:cNvSpPr>
          <p:nvPr>
            <p:ph idx="1"/>
          </p:nvPr>
        </p:nvSpPr>
        <p:spPr/>
        <p:txBody>
          <a:bodyPr/>
          <a:lstStyle/>
          <a:p>
            <a:r>
              <a:rPr lang="en-GB" b="1" dirty="0"/>
              <a:t>Validating data accuracy</a:t>
            </a:r>
            <a:r>
              <a:rPr lang="en-GB" dirty="0"/>
              <a:t> is a crucial step in ensuring that data is reliable and suitable for analysis or decision-making. It involves verifying that the data correctly represents the real-world values it is supposed to model. This process helps identify and correct errors that could lead to incorrect conclusions or faulty predictions.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Common Issues in Data</a:t>
            </a:r>
          </a:p>
        </p:txBody>
      </p:sp>
      <p:sp>
        <p:nvSpPr>
          <p:cNvPr id="3" name="Content Placeholder 2"/>
          <p:cNvSpPr>
            <a:spLocks noGrp="1"/>
          </p:cNvSpPr>
          <p:nvPr>
            <p:ph idx="1"/>
          </p:nvPr>
        </p:nvSpPr>
        <p:spPr/>
        <p:txBody>
          <a:bodyPr>
            <a:normAutofit/>
          </a:bodyPr>
          <a:lstStyle/>
          <a:p>
            <a:pPr algn="just"/>
            <a:r>
              <a:rPr dirty="0"/>
              <a:t> </a:t>
            </a:r>
            <a:r>
              <a:rPr lang="en-GB" dirty="0"/>
              <a:t>When working with data, several common issues can arise that may impact the quality, analysis, and usability of the data. Understanding these issues is crucial for effectively managing and </a:t>
            </a:r>
            <a:r>
              <a:rPr lang="en-GB" dirty="0" err="1"/>
              <a:t>analyzing</a:t>
            </a:r>
            <a:r>
              <a:rPr lang="en-GB" dirty="0"/>
              <a:t> data.</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4E064-85CB-9E0B-C236-7F99ED2D3B4B}"/>
              </a:ext>
            </a:extLst>
          </p:cNvPr>
          <p:cNvSpPr>
            <a:spLocks noGrp="1"/>
          </p:cNvSpPr>
          <p:nvPr>
            <p:ph type="title"/>
          </p:nvPr>
        </p:nvSpPr>
        <p:spPr>
          <a:xfrm>
            <a:off x="350041" y="586855"/>
            <a:ext cx="2401025" cy="3387497"/>
          </a:xfrm>
        </p:spPr>
        <p:txBody>
          <a:bodyPr anchor="b">
            <a:normAutofit/>
          </a:bodyPr>
          <a:lstStyle/>
          <a:p>
            <a:pPr algn="r"/>
            <a:r>
              <a:rPr lang="en-GB" sz="3200" b="1">
                <a:solidFill>
                  <a:srgbClr val="FFFFFF"/>
                </a:solidFill>
              </a:rPr>
              <a:t>Examples of Data Inaccuracies:</a:t>
            </a:r>
            <a:br>
              <a:rPr lang="en-GB" sz="3200" b="1">
                <a:solidFill>
                  <a:srgbClr val="FFFFFF"/>
                </a:solidFill>
              </a:rPr>
            </a:br>
            <a:endParaRPr lang="en-US" sz="3200">
              <a:solidFill>
                <a:srgbClr val="FFFFFF"/>
              </a:solidFill>
            </a:endParaRPr>
          </a:p>
        </p:txBody>
      </p:sp>
      <p:sp>
        <p:nvSpPr>
          <p:cNvPr id="3" name="Content Placeholder 2">
            <a:extLst>
              <a:ext uri="{FF2B5EF4-FFF2-40B4-BE49-F238E27FC236}">
                <a16:creationId xmlns:a16="http://schemas.microsoft.com/office/drawing/2014/main" id="{53FFE8FA-4C58-776A-2560-A32A0C338649}"/>
              </a:ext>
            </a:extLst>
          </p:cNvPr>
          <p:cNvSpPr>
            <a:spLocks noGrp="1"/>
          </p:cNvSpPr>
          <p:nvPr>
            <p:ph idx="1"/>
          </p:nvPr>
        </p:nvSpPr>
        <p:spPr>
          <a:xfrm>
            <a:off x="3607694" y="649480"/>
            <a:ext cx="4916510" cy="5546047"/>
          </a:xfrm>
        </p:spPr>
        <p:txBody>
          <a:bodyPr anchor="ctr">
            <a:normAutofit/>
          </a:bodyPr>
          <a:lstStyle/>
          <a:p>
            <a:pPr>
              <a:buFont typeface="+mj-lt"/>
              <a:buAutoNum type="arabicPeriod"/>
            </a:pPr>
            <a:r>
              <a:rPr lang="en-GB" sz="1700" b="1"/>
              <a:t>Typographical Errors</a:t>
            </a:r>
            <a:r>
              <a:rPr lang="en-GB" sz="1700"/>
              <a:t>: Incorrect data entries made during data collection or entry.</a:t>
            </a:r>
          </a:p>
          <a:p>
            <a:pPr>
              <a:buFont typeface="+mj-lt"/>
              <a:buAutoNum type="arabicPeriod"/>
            </a:pPr>
            <a:r>
              <a:rPr lang="en-GB" sz="1700" b="1"/>
              <a:t>Outdated Information</a:t>
            </a:r>
            <a:r>
              <a:rPr lang="en-GB" sz="1700"/>
              <a:t>: Data that is no longer relevant or correct due to changes over time.</a:t>
            </a:r>
          </a:p>
          <a:p>
            <a:pPr>
              <a:buFont typeface="+mj-lt"/>
              <a:buAutoNum type="arabicPeriod"/>
            </a:pPr>
            <a:r>
              <a:rPr lang="en-GB" sz="1700" b="1"/>
              <a:t>Incorrect Values</a:t>
            </a:r>
            <a:r>
              <a:rPr lang="en-GB" sz="1700"/>
              <a:t>: Data entries that do not conform to expected ranges or formats.</a:t>
            </a:r>
          </a:p>
          <a:p>
            <a:pPr>
              <a:buFont typeface="+mj-lt"/>
              <a:buAutoNum type="arabicPeriod"/>
            </a:pPr>
            <a:r>
              <a:rPr lang="en-GB" sz="1700" b="1"/>
              <a:t>Inconsistencies Across Sources</a:t>
            </a:r>
            <a:r>
              <a:rPr lang="en-GB" sz="1700"/>
              <a:t>: Conflicting data entries from different data sources.</a:t>
            </a:r>
          </a:p>
          <a:p>
            <a:endParaRPr lang="en-US" sz="1700"/>
          </a:p>
        </p:txBody>
      </p:sp>
    </p:spTree>
    <p:extLst>
      <p:ext uri="{BB962C8B-B14F-4D97-AF65-F5344CB8AC3E}">
        <p14:creationId xmlns:p14="http://schemas.microsoft.com/office/powerpoint/2010/main" val="3716079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2A15-92A7-367C-C442-D4F4CF7EAF73}"/>
              </a:ext>
            </a:extLst>
          </p:cNvPr>
          <p:cNvSpPr>
            <a:spLocks noGrp="1"/>
          </p:cNvSpPr>
          <p:nvPr>
            <p:ph type="title"/>
          </p:nvPr>
        </p:nvSpPr>
        <p:spPr/>
        <p:txBody>
          <a:bodyPr>
            <a:normAutofit fontScale="90000"/>
          </a:bodyPr>
          <a:lstStyle/>
          <a:p>
            <a:r>
              <a:rPr lang="en-GB" b="1" dirty="0"/>
              <a:t>Steps for Validating Data Accuracy:</a:t>
            </a:r>
            <a:br>
              <a:rPr lang="en-GB" b="1" dirty="0"/>
            </a:br>
            <a:endParaRPr lang="en-US" dirty="0"/>
          </a:p>
        </p:txBody>
      </p:sp>
      <p:sp>
        <p:nvSpPr>
          <p:cNvPr id="3" name="Content Placeholder 2">
            <a:extLst>
              <a:ext uri="{FF2B5EF4-FFF2-40B4-BE49-F238E27FC236}">
                <a16:creationId xmlns:a16="http://schemas.microsoft.com/office/drawing/2014/main" id="{2A434A8C-4F2E-D4D0-730C-1FF0382D8CD6}"/>
              </a:ext>
            </a:extLst>
          </p:cNvPr>
          <p:cNvSpPr>
            <a:spLocks noGrp="1"/>
          </p:cNvSpPr>
          <p:nvPr>
            <p:ph idx="1"/>
          </p:nvPr>
        </p:nvSpPr>
        <p:spPr/>
        <p:txBody>
          <a:bodyPr>
            <a:normAutofit fontScale="92500" lnSpcReduction="10000"/>
          </a:bodyPr>
          <a:lstStyle/>
          <a:p>
            <a:pPr>
              <a:buFont typeface="+mj-lt"/>
              <a:buAutoNum type="arabicPeriod"/>
            </a:pPr>
            <a:r>
              <a:rPr lang="en-GB" b="1" dirty="0"/>
              <a:t>Range Checking</a:t>
            </a:r>
            <a:r>
              <a:rPr lang="en-GB" dirty="0"/>
              <a:t>: Ensure that data falls within the predefined bounds or logical limits.</a:t>
            </a:r>
          </a:p>
          <a:p>
            <a:pPr>
              <a:buFont typeface="+mj-lt"/>
              <a:buAutoNum type="arabicPeriod"/>
            </a:pPr>
            <a:r>
              <a:rPr lang="en-GB" b="1" dirty="0"/>
              <a:t>Cross-Validation with External Sources</a:t>
            </a:r>
            <a:r>
              <a:rPr lang="en-GB" dirty="0"/>
              <a:t>: Compare data entries with trusted external sources to confirm accuracy.</a:t>
            </a:r>
          </a:p>
          <a:p>
            <a:pPr>
              <a:buFont typeface="+mj-lt"/>
              <a:buAutoNum type="arabicPeriod"/>
            </a:pPr>
            <a:r>
              <a:rPr lang="en-GB" b="1" dirty="0"/>
              <a:t>Consistency Checks</a:t>
            </a:r>
            <a:r>
              <a:rPr lang="en-GB" dirty="0"/>
              <a:t>: Ensure that data across different records or fields follows logical rules or patterns.</a:t>
            </a:r>
          </a:p>
          <a:p>
            <a:pPr>
              <a:buFont typeface="+mj-lt"/>
              <a:buAutoNum type="arabicPeriod"/>
            </a:pPr>
            <a:r>
              <a:rPr lang="en-GB" b="1" dirty="0"/>
              <a:t>Completeness Checks</a:t>
            </a:r>
            <a:r>
              <a:rPr lang="en-GB" dirty="0"/>
              <a:t>: Verify that all necessary data fields are filled and sensible.</a:t>
            </a:r>
          </a:p>
          <a:p>
            <a:endParaRPr lang="en-US" dirty="0"/>
          </a:p>
        </p:txBody>
      </p:sp>
    </p:spTree>
    <p:extLst>
      <p:ext uri="{BB962C8B-B14F-4D97-AF65-F5344CB8AC3E}">
        <p14:creationId xmlns:p14="http://schemas.microsoft.com/office/powerpoint/2010/main" val="3476090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97C9B7-AB4F-A83B-4C1D-FEE3807C654A}"/>
              </a:ext>
            </a:extLst>
          </p:cNvPr>
          <p:cNvSpPr>
            <a:spLocks noGrp="1"/>
          </p:cNvSpPr>
          <p:nvPr>
            <p:ph type="title"/>
          </p:nvPr>
        </p:nvSpPr>
        <p:spPr>
          <a:xfrm>
            <a:off x="836676" y="548640"/>
            <a:ext cx="7626096" cy="1179576"/>
          </a:xfrm>
        </p:spPr>
        <p:txBody>
          <a:bodyPr>
            <a:normAutofit/>
          </a:bodyPr>
          <a:lstStyle/>
          <a:p>
            <a:r>
              <a:rPr lang="en-GB" sz="3500"/>
              <a:t>Example:</a:t>
            </a:r>
            <a:endParaRPr lang="en-US" sz="3500"/>
          </a:p>
        </p:txBody>
      </p:sp>
      <p:sp>
        <p:nvSpPr>
          <p:cNvPr id="15"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7079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1B30D97-FFFB-1D75-7EAF-1DF33E040CBD}"/>
              </a:ext>
            </a:extLst>
          </p:cNvPr>
          <p:cNvPicPr>
            <a:picLocks noChangeAspect="1"/>
          </p:cNvPicPr>
          <p:nvPr/>
        </p:nvPicPr>
        <p:blipFill>
          <a:blip r:embed="rId2"/>
          <a:srcRect r="32894" b="2"/>
          <a:stretch/>
        </p:blipFill>
        <p:spPr>
          <a:xfrm>
            <a:off x="681228" y="2478024"/>
            <a:ext cx="4507391" cy="3694176"/>
          </a:xfrm>
          <a:prstGeom prst="rect">
            <a:avLst/>
          </a:prstGeom>
        </p:spPr>
      </p:pic>
      <p:sp>
        <p:nvSpPr>
          <p:cNvPr id="3" name="Content Placeholder 2">
            <a:extLst>
              <a:ext uri="{FF2B5EF4-FFF2-40B4-BE49-F238E27FC236}">
                <a16:creationId xmlns:a16="http://schemas.microsoft.com/office/drawing/2014/main" id="{98C4AF1E-CD3F-3238-8653-2B2FEA0546FF}"/>
              </a:ext>
            </a:extLst>
          </p:cNvPr>
          <p:cNvSpPr>
            <a:spLocks noGrp="1"/>
          </p:cNvSpPr>
          <p:nvPr>
            <p:ph idx="1"/>
          </p:nvPr>
        </p:nvSpPr>
        <p:spPr>
          <a:xfrm>
            <a:off x="5558589" y="2478024"/>
            <a:ext cx="2904183" cy="3694176"/>
          </a:xfrm>
        </p:spPr>
        <p:txBody>
          <a:bodyPr anchor="ctr">
            <a:normAutofit/>
          </a:bodyPr>
          <a:lstStyle/>
          <a:p>
            <a:r>
              <a:rPr lang="en-GB" sz="1600"/>
              <a:t>Suppose we have a dataset representing employee records with their ages and salaries. We need to validate that the ages and salaries are within reasonable and expected ranges.</a:t>
            </a:r>
          </a:p>
          <a:p>
            <a:endParaRPr lang="en-US" sz="1600"/>
          </a:p>
        </p:txBody>
      </p:sp>
    </p:spTree>
    <p:extLst>
      <p:ext uri="{BB962C8B-B14F-4D97-AF65-F5344CB8AC3E}">
        <p14:creationId xmlns:p14="http://schemas.microsoft.com/office/powerpoint/2010/main" val="3595763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6DFE-6B60-8D28-7221-A91552F5CAC8}"/>
              </a:ext>
            </a:extLst>
          </p:cNvPr>
          <p:cNvSpPr>
            <a:spLocks noGrp="1"/>
          </p:cNvSpPr>
          <p:nvPr>
            <p:ph type="title"/>
          </p:nvPr>
        </p:nvSpPr>
        <p:spPr/>
        <p:txBody>
          <a:bodyPr>
            <a:normAutofit fontScale="90000"/>
          </a:bodyPr>
          <a:lstStyle/>
          <a:p>
            <a:r>
              <a:rPr lang="en-GB" b="1" dirty="0"/>
              <a:t>Output Explanation:</a:t>
            </a:r>
            <a:br>
              <a:rPr lang="en-GB" b="1" dirty="0"/>
            </a:br>
            <a:endParaRPr lang="en-US" dirty="0"/>
          </a:p>
        </p:txBody>
      </p:sp>
      <p:sp>
        <p:nvSpPr>
          <p:cNvPr id="3" name="Content Placeholder 2">
            <a:extLst>
              <a:ext uri="{FF2B5EF4-FFF2-40B4-BE49-F238E27FC236}">
                <a16:creationId xmlns:a16="http://schemas.microsoft.com/office/drawing/2014/main" id="{42FBF4DA-8F39-8DD1-C995-0F185E6C253F}"/>
              </a:ext>
            </a:extLst>
          </p:cNvPr>
          <p:cNvSpPr>
            <a:spLocks noGrp="1"/>
          </p:cNvSpPr>
          <p:nvPr>
            <p:ph idx="1"/>
          </p:nvPr>
        </p:nvSpPr>
        <p:spPr/>
        <p:txBody>
          <a:bodyPr>
            <a:normAutofit fontScale="85000" lnSpcReduction="10000"/>
          </a:bodyPr>
          <a:lstStyle/>
          <a:p>
            <a:pPr>
              <a:buFont typeface="Arial" panose="020B0604020202020204" pitchFamily="34" charset="0"/>
              <a:buChar char="•"/>
            </a:pPr>
            <a:r>
              <a:rPr lang="en-GB" b="1" dirty="0"/>
              <a:t>Age and Salary Columns</a:t>
            </a:r>
            <a:r>
              <a:rPr lang="en-GB" dirty="0"/>
              <a:t>: Includes validations where each entry is checked to be within a reasonable range.</a:t>
            </a:r>
          </a:p>
          <a:p>
            <a:pPr>
              <a:buFont typeface="Arial" panose="020B0604020202020204" pitchFamily="34" charset="0"/>
              <a:buChar char="•"/>
            </a:pPr>
            <a:r>
              <a:rPr lang="en-GB" b="1" dirty="0" err="1"/>
              <a:t>Age_Valid</a:t>
            </a:r>
            <a:r>
              <a:rPr lang="en-GB" b="1" dirty="0"/>
              <a:t> and </a:t>
            </a:r>
            <a:r>
              <a:rPr lang="en-GB" b="1" dirty="0" err="1"/>
              <a:t>Salary_Valid</a:t>
            </a:r>
            <a:r>
              <a:rPr lang="en-GB" dirty="0"/>
              <a:t>: Boolean columns added to the dataset that show whether each entry passes the validation criteria.</a:t>
            </a:r>
          </a:p>
          <a:p>
            <a:r>
              <a:rPr lang="en-GB" dirty="0"/>
              <a:t>This process of validation ensures that data used in further analyses is accurate, improving the reliability of any insights drawn from the data. By identifying and correcting inaccuracies, you safeguard the integrity of the data and maintain high standards for data quality.</a:t>
            </a:r>
          </a:p>
          <a:p>
            <a:endParaRPr lang="en-US" dirty="0"/>
          </a:p>
        </p:txBody>
      </p:sp>
    </p:spTree>
    <p:extLst>
      <p:ext uri="{BB962C8B-B14F-4D97-AF65-F5344CB8AC3E}">
        <p14:creationId xmlns:p14="http://schemas.microsoft.com/office/powerpoint/2010/main" val="880146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Transformation</a:t>
            </a:r>
          </a:p>
        </p:txBody>
      </p:sp>
      <p:sp>
        <p:nvSpPr>
          <p:cNvPr id="3" name="Content Placeholder 2"/>
          <p:cNvSpPr>
            <a:spLocks noGrp="1"/>
          </p:cNvSpPr>
          <p:nvPr>
            <p:ph idx="1"/>
          </p:nvPr>
        </p:nvSpPr>
        <p:spPr/>
        <p:txBody>
          <a:bodyPr/>
          <a:lstStyle/>
          <a:p>
            <a:r>
              <a:rPr lang="en-GB" b="1" dirty="0"/>
              <a:t>Data transformation </a:t>
            </a:r>
            <a:r>
              <a:rPr lang="en-GB" dirty="0"/>
              <a:t>is a critical step in preparing your data for </a:t>
            </a:r>
            <a:r>
              <a:rPr lang="en-GB" dirty="0" err="1"/>
              <a:t>modeling</a:t>
            </a:r>
            <a:r>
              <a:rPr lang="en-GB" dirty="0"/>
              <a:t>, especially when dealing with categorical data. Here, I'll explain two common methods of encoding categorical data—Label Encoding and One-Hot Encoding—and then provide an example of feature engineering to create new features from existing data.</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4602-741C-EB22-5C2C-3451D8AEF4A5}"/>
              </a:ext>
            </a:extLst>
          </p:cNvPr>
          <p:cNvSpPr>
            <a:spLocks noGrp="1"/>
          </p:cNvSpPr>
          <p:nvPr>
            <p:ph type="title"/>
          </p:nvPr>
        </p:nvSpPr>
        <p:spPr/>
        <p:txBody>
          <a:bodyPr>
            <a:normAutofit fontScale="90000"/>
          </a:bodyPr>
          <a:lstStyle/>
          <a:p>
            <a:r>
              <a:rPr lang="en-GB" b="1" dirty="0"/>
              <a:t>Encoding Categorical Data</a:t>
            </a:r>
            <a:br>
              <a:rPr lang="en-GB" b="1" dirty="0"/>
            </a:br>
            <a:endParaRPr lang="en-US" dirty="0"/>
          </a:p>
        </p:txBody>
      </p:sp>
      <p:sp>
        <p:nvSpPr>
          <p:cNvPr id="3" name="Content Placeholder 2">
            <a:extLst>
              <a:ext uri="{FF2B5EF4-FFF2-40B4-BE49-F238E27FC236}">
                <a16:creationId xmlns:a16="http://schemas.microsoft.com/office/drawing/2014/main" id="{00254AD6-7EAF-58D5-6CE2-A4954BDE1D78}"/>
              </a:ext>
            </a:extLst>
          </p:cNvPr>
          <p:cNvSpPr>
            <a:spLocks noGrp="1"/>
          </p:cNvSpPr>
          <p:nvPr>
            <p:ph idx="1"/>
          </p:nvPr>
        </p:nvSpPr>
        <p:spPr/>
        <p:txBody>
          <a:bodyPr>
            <a:normAutofit lnSpcReduction="10000"/>
          </a:bodyPr>
          <a:lstStyle/>
          <a:p>
            <a:pPr marL="0" indent="0">
              <a:buNone/>
            </a:pPr>
            <a:r>
              <a:rPr lang="en-GB" b="1" dirty="0"/>
              <a:t>1. </a:t>
            </a:r>
            <a:r>
              <a:rPr lang="en-GB" dirty="0"/>
              <a:t>	</a:t>
            </a:r>
            <a:r>
              <a:rPr lang="en-GB" b="1" dirty="0"/>
              <a:t>Label Encoding</a:t>
            </a:r>
            <a:r>
              <a:rPr lang="en-GB" dirty="0"/>
              <a:t> converts each category in a column into a unique integer based on alphabetical ordering. It's particularly useful when the categorical variable is ordinal (i.e., the categories have a meaningful order). However, when using this method with nominal data (i.e., no intrinsic ordering), some algorithms may misinterpret the numerical values as having some form of hierarchy or order, which can lead to poor performance.</a:t>
            </a:r>
          </a:p>
          <a:p>
            <a:endParaRPr lang="en-US" dirty="0"/>
          </a:p>
        </p:txBody>
      </p:sp>
    </p:spTree>
    <p:extLst>
      <p:ext uri="{BB962C8B-B14F-4D97-AF65-F5344CB8AC3E}">
        <p14:creationId xmlns:p14="http://schemas.microsoft.com/office/powerpoint/2010/main" val="1648688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6AA55-50ED-8863-9A3C-64B24FD0C4D8}"/>
              </a:ext>
            </a:extLst>
          </p:cNvPr>
          <p:cNvSpPr>
            <a:spLocks noGrp="1"/>
          </p:cNvSpPr>
          <p:nvPr>
            <p:ph type="title"/>
          </p:nvPr>
        </p:nvSpPr>
        <p:spPr/>
        <p:txBody>
          <a:bodyPr/>
          <a:lstStyle/>
          <a:p>
            <a:r>
              <a:rPr lang="en-GB" dirty="0"/>
              <a:t>Python Code Example:</a:t>
            </a:r>
            <a:endParaRPr lang="en-US" dirty="0"/>
          </a:p>
        </p:txBody>
      </p:sp>
      <p:pic>
        <p:nvPicPr>
          <p:cNvPr id="4" name="Content Placeholder 3">
            <a:extLst>
              <a:ext uri="{FF2B5EF4-FFF2-40B4-BE49-F238E27FC236}">
                <a16:creationId xmlns:a16="http://schemas.microsoft.com/office/drawing/2014/main" id="{74288CB5-0C66-6C82-A8C6-3A4EBD341A5F}"/>
              </a:ext>
            </a:extLst>
          </p:cNvPr>
          <p:cNvPicPr>
            <a:picLocks noGrp="1" noChangeAspect="1"/>
          </p:cNvPicPr>
          <p:nvPr>
            <p:ph idx="1"/>
          </p:nvPr>
        </p:nvPicPr>
        <p:blipFill>
          <a:blip r:embed="rId2"/>
          <a:stretch>
            <a:fillRect/>
          </a:stretch>
        </p:blipFill>
        <p:spPr>
          <a:xfrm>
            <a:off x="457200" y="1417638"/>
            <a:ext cx="6100211" cy="4525963"/>
          </a:xfrm>
          <a:prstGeom prst="rect">
            <a:avLst/>
          </a:prstGeom>
        </p:spPr>
      </p:pic>
      <p:pic>
        <p:nvPicPr>
          <p:cNvPr id="5" name="Picture 4">
            <a:extLst>
              <a:ext uri="{FF2B5EF4-FFF2-40B4-BE49-F238E27FC236}">
                <a16:creationId xmlns:a16="http://schemas.microsoft.com/office/drawing/2014/main" id="{1C867AEF-2E7C-9881-B583-99B9030F945D}"/>
              </a:ext>
            </a:extLst>
          </p:cNvPr>
          <p:cNvPicPr>
            <a:picLocks noChangeAspect="1"/>
          </p:cNvPicPr>
          <p:nvPr/>
        </p:nvPicPr>
        <p:blipFill>
          <a:blip r:embed="rId3"/>
          <a:stretch>
            <a:fillRect/>
          </a:stretch>
        </p:blipFill>
        <p:spPr>
          <a:xfrm>
            <a:off x="5988641" y="4525962"/>
            <a:ext cx="2908300" cy="2057400"/>
          </a:xfrm>
          <a:prstGeom prst="rect">
            <a:avLst/>
          </a:prstGeom>
        </p:spPr>
      </p:pic>
    </p:spTree>
    <p:extLst>
      <p:ext uri="{BB962C8B-B14F-4D97-AF65-F5344CB8AC3E}">
        <p14:creationId xmlns:p14="http://schemas.microsoft.com/office/powerpoint/2010/main" val="1212167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AECB-CA07-7149-A54F-DD4BA643AEDC}"/>
              </a:ext>
            </a:extLst>
          </p:cNvPr>
          <p:cNvSpPr>
            <a:spLocks noGrp="1"/>
          </p:cNvSpPr>
          <p:nvPr>
            <p:ph type="title"/>
          </p:nvPr>
        </p:nvSpPr>
        <p:spPr/>
        <p:txBody>
          <a:bodyPr>
            <a:normAutofit fontScale="90000"/>
          </a:bodyPr>
          <a:lstStyle/>
          <a:p>
            <a:r>
              <a:rPr lang="en-GB" b="1" dirty="0"/>
              <a:t>2. One-Hot Encoding</a:t>
            </a:r>
            <a:br>
              <a:rPr lang="en-GB" b="1" dirty="0"/>
            </a:br>
            <a:endParaRPr lang="en-US" dirty="0"/>
          </a:p>
        </p:txBody>
      </p:sp>
      <p:sp>
        <p:nvSpPr>
          <p:cNvPr id="3" name="Content Placeholder 2">
            <a:extLst>
              <a:ext uri="{FF2B5EF4-FFF2-40B4-BE49-F238E27FC236}">
                <a16:creationId xmlns:a16="http://schemas.microsoft.com/office/drawing/2014/main" id="{9616531B-0993-4996-B8FD-356BF9263849}"/>
              </a:ext>
            </a:extLst>
          </p:cNvPr>
          <p:cNvSpPr>
            <a:spLocks noGrp="1"/>
          </p:cNvSpPr>
          <p:nvPr>
            <p:ph idx="1"/>
          </p:nvPr>
        </p:nvSpPr>
        <p:spPr/>
        <p:txBody>
          <a:bodyPr/>
          <a:lstStyle/>
          <a:p>
            <a:r>
              <a:rPr lang="en-GB" b="1" dirty="0"/>
              <a:t>One-Hot Encoding </a:t>
            </a:r>
            <a:r>
              <a:rPr lang="en-GB" dirty="0"/>
              <a:t>creates a new column for each unique value in the original column. Each observation has a 1 in the column of the value it has and 0 in all other new columns. This method is ideal for nominal categorical data where no ordinal relationship exists.</a:t>
            </a:r>
          </a:p>
        </p:txBody>
      </p:sp>
    </p:spTree>
    <p:extLst>
      <p:ext uri="{BB962C8B-B14F-4D97-AF65-F5344CB8AC3E}">
        <p14:creationId xmlns:p14="http://schemas.microsoft.com/office/powerpoint/2010/main" val="1453240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98D7-CBCA-FC48-5F46-235FD09FD646}"/>
              </a:ext>
            </a:extLst>
          </p:cNvPr>
          <p:cNvSpPr>
            <a:spLocks noGrp="1"/>
          </p:cNvSpPr>
          <p:nvPr>
            <p:ph type="title"/>
          </p:nvPr>
        </p:nvSpPr>
        <p:spPr>
          <a:xfrm>
            <a:off x="457200" y="274638"/>
            <a:ext cx="8229600" cy="615699"/>
          </a:xfrm>
        </p:spPr>
        <p:txBody>
          <a:bodyPr>
            <a:normAutofit fontScale="90000"/>
          </a:bodyPr>
          <a:lstStyle/>
          <a:p>
            <a:r>
              <a:rPr lang="en-GB" dirty="0"/>
              <a:t>Python Code Example:</a:t>
            </a:r>
            <a:endParaRPr lang="en-US" dirty="0"/>
          </a:p>
        </p:txBody>
      </p:sp>
      <p:sp>
        <p:nvSpPr>
          <p:cNvPr id="3" name="Content Placeholder 2">
            <a:extLst>
              <a:ext uri="{FF2B5EF4-FFF2-40B4-BE49-F238E27FC236}">
                <a16:creationId xmlns:a16="http://schemas.microsoft.com/office/drawing/2014/main" id="{DDD6AF91-B2ED-D700-ECB4-6DCF72F889EF}"/>
              </a:ext>
            </a:extLst>
          </p:cNvPr>
          <p:cNvSpPr>
            <a:spLocks noGrp="1"/>
          </p:cNvSpPr>
          <p:nvPr>
            <p:ph idx="1"/>
          </p:nvPr>
        </p:nvSpPr>
        <p:spPr>
          <a:xfrm>
            <a:off x="545432" y="1023337"/>
            <a:ext cx="7122695" cy="3461084"/>
          </a:xfrm>
        </p:spPr>
        <p:txBody>
          <a:bodyPr>
            <a:normAutofit fontScale="62500" lnSpcReduction="20000"/>
          </a:bodyPr>
          <a:lstStyle/>
          <a:p>
            <a:pPr marL="0" indent="0">
              <a:buNone/>
            </a:pPr>
            <a:r>
              <a:rPr lang="en-GB"/>
              <a:t>from sklearn.preprocessing import OneHotEncoder</a:t>
            </a:r>
          </a:p>
          <a:p>
            <a:pPr marL="0" indent="0">
              <a:buNone/>
            </a:pPr>
            <a:r>
              <a:rPr lang="en-GB"/>
              <a:t> </a:t>
            </a:r>
            <a:r>
              <a:rPr lang="en-GB" b="1" i="1"/>
              <a:t># Initialize a OneHotEncoder with sparse=False to output a dense array </a:t>
            </a:r>
          </a:p>
          <a:p>
            <a:pPr marL="0" indent="0">
              <a:buNone/>
            </a:pPr>
            <a:r>
              <a:rPr lang="en-GB"/>
              <a:t>onehot = OneHotEncoder(sparse=False) </a:t>
            </a:r>
          </a:p>
          <a:p>
            <a:pPr marL="0" indent="0">
              <a:buNone/>
            </a:pPr>
            <a:r>
              <a:rPr lang="en-GB" b="1" i="1"/>
              <a:t># Fit and transform the 'Color' column </a:t>
            </a:r>
            <a:r>
              <a:rPr lang="en-GB"/>
              <a:t>one_hot_encoded_data = onehot.fit_transform(df[['Color’]])</a:t>
            </a:r>
          </a:p>
          <a:p>
            <a:pPr marL="0" indent="0">
              <a:buNone/>
            </a:pPr>
            <a:r>
              <a:rPr lang="en-GB" b="1" i="1"/>
              <a:t> # Create a DataFrame with the encoded data and appropriate column names </a:t>
            </a:r>
          </a:p>
          <a:p>
            <a:pPr marL="0" indent="0">
              <a:buNone/>
            </a:pPr>
            <a:r>
              <a:rPr lang="en-GB"/>
              <a:t>df_one_hot = pd.DataFrame(one_hot_encoded_data, columns=onehot.get_feature_names(['Color'])) </a:t>
            </a:r>
          </a:p>
          <a:p>
            <a:pPr marL="0" indent="0">
              <a:buNone/>
            </a:pPr>
            <a:r>
              <a:rPr lang="en-GB" b="1" i="1"/>
              <a:t># Concatenate the original data and the one-hot encoded data </a:t>
            </a:r>
          </a:p>
          <a:p>
            <a:pPr marL="0" indent="0">
              <a:buNone/>
            </a:pPr>
            <a:r>
              <a:rPr lang="en-GB"/>
              <a:t>print(pd.concat([df, df_one_hot], axis=1))</a:t>
            </a:r>
            <a:endParaRPr lang="en-US" dirty="0"/>
          </a:p>
        </p:txBody>
      </p:sp>
      <p:pic>
        <p:nvPicPr>
          <p:cNvPr id="4" name="Picture 3">
            <a:extLst>
              <a:ext uri="{FF2B5EF4-FFF2-40B4-BE49-F238E27FC236}">
                <a16:creationId xmlns:a16="http://schemas.microsoft.com/office/drawing/2014/main" id="{FC03EA58-D68E-2A90-A5BF-50579C09CEA4}"/>
              </a:ext>
            </a:extLst>
          </p:cNvPr>
          <p:cNvPicPr>
            <a:picLocks noChangeAspect="1"/>
          </p:cNvPicPr>
          <p:nvPr/>
        </p:nvPicPr>
        <p:blipFill>
          <a:blip r:embed="rId2"/>
          <a:stretch>
            <a:fillRect/>
          </a:stretch>
        </p:blipFill>
        <p:spPr>
          <a:xfrm>
            <a:off x="3737810" y="4845986"/>
            <a:ext cx="5184816" cy="1602939"/>
          </a:xfrm>
          <a:prstGeom prst="rect">
            <a:avLst/>
          </a:prstGeom>
        </p:spPr>
      </p:pic>
    </p:spTree>
    <p:extLst>
      <p:ext uri="{BB962C8B-B14F-4D97-AF65-F5344CB8AC3E}">
        <p14:creationId xmlns:p14="http://schemas.microsoft.com/office/powerpoint/2010/main" val="1235177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960D72-EC50-46CF-2A20-F659F4830784}"/>
              </a:ext>
            </a:extLst>
          </p:cNvPr>
          <p:cNvSpPr>
            <a:spLocks noGrp="1"/>
          </p:cNvSpPr>
          <p:nvPr>
            <p:ph type="title"/>
          </p:nvPr>
        </p:nvSpPr>
        <p:spPr>
          <a:xfrm>
            <a:off x="630936" y="548640"/>
            <a:ext cx="2700645" cy="5431536"/>
          </a:xfrm>
        </p:spPr>
        <p:txBody>
          <a:bodyPr>
            <a:normAutofit/>
          </a:bodyPr>
          <a:lstStyle/>
          <a:p>
            <a:r>
              <a:rPr lang="en-GB" sz="4000" b="1"/>
              <a:t>3. Feature Engineering</a:t>
            </a:r>
            <a:br>
              <a:rPr lang="en-GB" sz="4000" b="1"/>
            </a:br>
            <a:endParaRPr lang="en-US" sz="40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7917" y="3261001"/>
            <a:ext cx="4480560" cy="13716"/>
          </a:xfrm>
          <a:custGeom>
            <a:avLst/>
            <a:gdLst>
              <a:gd name="connsiteX0" fmla="*/ 0 w 4480560"/>
              <a:gd name="connsiteY0" fmla="*/ 0 h 13716"/>
              <a:gd name="connsiteX1" fmla="*/ 595274 w 4480560"/>
              <a:gd name="connsiteY1" fmla="*/ 0 h 13716"/>
              <a:gd name="connsiteX2" fmla="*/ 1100938 w 4480560"/>
              <a:gd name="connsiteY2" fmla="*/ 0 h 13716"/>
              <a:gd name="connsiteX3" fmla="*/ 1651406 w 4480560"/>
              <a:gd name="connsiteY3" fmla="*/ 0 h 13716"/>
              <a:gd name="connsiteX4" fmla="*/ 2336292 w 4480560"/>
              <a:gd name="connsiteY4" fmla="*/ 0 h 13716"/>
              <a:gd name="connsiteX5" fmla="*/ 2931566 w 4480560"/>
              <a:gd name="connsiteY5" fmla="*/ 0 h 13716"/>
              <a:gd name="connsiteX6" fmla="*/ 3482035 w 4480560"/>
              <a:gd name="connsiteY6" fmla="*/ 0 h 13716"/>
              <a:gd name="connsiteX7" fmla="*/ 4480560 w 4480560"/>
              <a:gd name="connsiteY7" fmla="*/ 0 h 13716"/>
              <a:gd name="connsiteX8" fmla="*/ 4480560 w 4480560"/>
              <a:gd name="connsiteY8" fmla="*/ 13716 h 13716"/>
              <a:gd name="connsiteX9" fmla="*/ 3840480 w 4480560"/>
              <a:gd name="connsiteY9" fmla="*/ 13716 h 13716"/>
              <a:gd name="connsiteX10" fmla="*/ 3290011 w 4480560"/>
              <a:gd name="connsiteY10" fmla="*/ 13716 h 13716"/>
              <a:gd name="connsiteX11" fmla="*/ 2560320 w 4480560"/>
              <a:gd name="connsiteY11" fmla="*/ 13716 h 13716"/>
              <a:gd name="connsiteX12" fmla="*/ 1965046 w 4480560"/>
              <a:gd name="connsiteY12" fmla="*/ 13716 h 13716"/>
              <a:gd name="connsiteX13" fmla="*/ 1459382 w 4480560"/>
              <a:gd name="connsiteY13" fmla="*/ 13716 h 13716"/>
              <a:gd name="connsiteX14" fmla="*/ 774497 w 4480560"/>
              <a:gd name="connsiteY14" fmla="*/ 13716 h 13716"/>
              <a:gd name="connsiteX15" fmla="*/ 0 w 4480560"/>
              <a:gd name="connsiteY15" fmla="*/ 13716 h 13716"/>
              <a:gd name="connsiteX16" fmla="*/ 0 w 4480560"/>
              <a:gd name="connsiteY1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3716"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273" y="3379"/>
                  <a:pt x="4480768" y="9289"/>
                  <a:pt x="4480560" y="13716"/>
                </a:cubicBezTo>
                <a:cubicBezTo>
                  <a:pt x="4314132" y="10352"/>
                  <a:pt x="4028383" y="32060"/>
                  <a:pt x="3840480" y="13716"/>
                </a:cubicBezTo>
                <a:cubicBezTo>
                  <a:pt x="3652577" y="-4628"/>
                  <a:pt x="3547615" y="-1724"/>
                  <a:pt x="3290011" y="13716"/>
                </a:cubicBezTo>
                <a:cubicBezTo>
                  <a:pt x="3032407" y="29156"/>
                  <a:pt x="2830268" y="4147"/>
                  <a:pt x="2560320" y="13716"/>
                </a:cubicBezTo>
                <a:cubicBezTo>
                  <a:pt x="2290372" y="23285"/>
                  <a:pt x="2147422" y="2156"/>
                  <a:pt x="1965046" y="13716"/>
                </a:cubicBezTo>
                <a:cubicBezTo>
                  <a:pt x="1782670" y="25276"/>
                  <a:pt x="1689791" y="36108"/>
                  <a:pt x="1459382" y="13716"/>
                </a:cubicBezTo>
                <a:cubicBezTo>
                  <a:pt x="1228973" y="-8676"/>
                  <a:pt x="915486" y="31929"/>
                  <a:pt x="774497" y="13716"/>
                </a:cubicBezTo>
                <a:cubicBezTo>
                  <a:pt x="633508" y="-4497"/>
                  <a:pt x="361442" y="-15679"/>
                  <a:pt x="0" y="13716"/>
                </a:cubicBezTo>
                <a:cubicBezTo>
                  <a:pt x="-362" y="8190"/>
                  <a:pt x="-434" y="6098"/>
                  <a:pt x="0" y="0"/>
                </a:cubicBezTo>
                <a:close/>
              </a:path>
              <a:path w="4480560" h="13716"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0360" y="3832"/>
                  <a:pt x="4481152" y="9314"/>
                  <a:pt x="4480560" y="13716"/>
                </a:cubicBezTo>
                <a:cubicBezTo>
                  <a:pt x="4279652" y="-11422"/>
                  <a:pt x="4200762" y="36994"/>
                  <a:pt x="3930091" y="13716"/>
                </a:cubicBezTo>
                <a:cubicBezTo>
                  <a:pt x="3659420" y="-9562"/>
                  <a:pt x="3456052" y="17722"/>
                  <a:pt x="3290011" y="13716"/>
                </a:cubicBezTo>
                <a:cubicBezTo>
                  <a:pt x="3123970" y="9710"/>
                  <a:pt x="2882392" y="28246"/>
                  <a:pt x="2649931" y="13716"/>
                </a:cubicBezTo>
                <a:cubicBezTo>
                  <a:pt x="2417470" y="-814"/>
                  <a:pt x="2238426" y="2765"/>
                  <a:pt x="2054657" y="13716"/>
                </a:cubicBezTo>
                <a:cubicBezTo>
                  <a:pt x="1870888" y="24667"/>
                  <a:pt x="1566368" y="40468"/>
                  <a:pt x="1324966" y="13716"/>
                </a:cubicBezTo>
                <a:cubicBezTo>
                  <a:pt x="1083564" y="-13036"/>
                  <a:pt x="787410" y="6374"/>
                  <a:pt x="595274" y="13716"/>
                </a:cubicBezTo>
                <a:cubicBezTo>
                  <a:pt x="403138" y="21058"/>
                  <a:pt x="169622" y="5927"/>
                  <a:pt x="0" y="13716"/>
                </a:cubicBezTo>
                <a:cubicBezTo>
                  <a:pt x="-475" y="8699"/>
                  <a:pt x="-565" y="440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D45F20-A313-5E0C-067D-8AF61AFE1FBE}"/>
              </a:ext>
            </a:extLst>
          </p:cNvPr>
          <p:cNvSpPr>
            <a:spLocks noGrp="1"/>
          </p:cNvSpPr>
          <p:nvPr>
            <p:ph idx="1"/>
          </p:nvPr>
        </p:nvSpPr>
        <p:spPr>
          <a:xfrm>
            <a:off x="3844813" y="552091"/>
            <a:ext cx="4668251" cy="5431536"/>
          </a:xfrm>
        </p:spPr>
        <p:txBody>
          <a:bodyPr anchor="ctr">
            <a:normAutofit/>
          </a:bodyPr>
          <a:lstStyle/>
          <a:p>
            <a:pPr marL="0" indent="0">
              <a:buNone/>
            </a:pPr>
            <a:r>
              <a:rPr lang="en-GB" sz="1900" dirty="0"/>
              <a:t>Feature engineering involves creating new features or modifying existing features which might increase the predictive power of the learning algorithm.</a:t>
            </a:r>
          </a:p>
          <a:p>
            <a:pPr marL="0" indent="0">
              <a:buNone/>
            </a:pPr>
            <a:r>
              <a:rPr lang="en-GB" sz="1900" b="1" dirty="0"/>
              <a:t>Interaction Feature</a:t>
            </a:r>
          </a:p>
          <a:p>
            <a:pPr marL="0" indent="0">
              <a:buNone/>
            </a:pPr>
            <a:r>
              <a:rPr lang="en-GB" sz="1900" dirty="0"/>
              <a:t>Suppose you have data on a house's number of rooms and its total square footage. An interaction feature could be the average size per room, which might provide more insight than the two separate features.</a:t>
            </a:r>
          </a:p>
          <a:p>
            <a:endParaRPr lang="en-US" sz="1900" dirty="0"/>
          </a:p>
        </p:txBody>
      </p:sp>
    </p:spTree>
    <p:extLst>
      <p:ext uri="{BB962C8B-B14F-4D97-AF65-F5344CB8AC3E}">
        <p14:creationId xmlns:p14="http://schemas.microsoft.com/office/powerpoint/2010/main" val="2526090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06E2149-9AAF-1DB6-5CB0-2FC66F576600}"/>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a:solidFill>
                  <a:srgbClr val="FFFFFF"/>
                </a:solidFill>
                <a:latin typeface="+mj-lt"/>
                <a:ea typeface="+mj-ea"/>
                <a:cs typeface="+mj-cs"/>
              </a:rPr>
              <a:t>Steps in Data Cleaning</a:t>
            </a:r>
          </a:p>
        </p:txBody>
      </p:sp>
      <p:pic>
        <p:nvPicPr>
          <p:cNvPr id="4" name="Content Placeholder 3">
            <a:extLst>
              <a:ext uri="{FF2B5EF4-FFF2-40B4-BE49-F238E27FC236}">
                <a16:creationId xmlns:a16="http://schemas.microsoft.com/office/drawing/2014/main" id="{B3AF36CB-EDEB-1559-4307-271B7C774925}"/>
              </a:ext>
            </a:extLst>
          </p:cNvPr>
          <p:cNvPicPr>
            <a:picLocks noGrp="1" noChangeAspect="1"/>
          </p:cNvPicPr>
          <p:nvPr>
            <p:ph idx="1"/>
          </p:nvPr>
        </p:nvPicPr>
        <p:blipFill>
          <a:blip r:embed="rId2"/>
          <a:stretch>
            <a:fillRect/>
          </a:stretch>
        </p:blipFill>
        <p:spPr>
          <a:xfrm>
            <a:off x="3376821" y="1491597"/>
            <a:ext cx="5419311" cy="3874805"/>
          </a:xfrm>
          <a:prstGeom prst="rect">
            <a:avLst/>
          </a:prstGeom>
        </p:spPr>
      </p:pic>
    </p:spTree>
    <p:extLst>
      <p:ext uri="{BB962C8B-B14F-4D97-AF65-F5344CB8AC3E}">
        <p14:creationId xmlns:p14="http://schemas.microsoft.com/office/powerpoint/2010/main" val="3325328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F6E31D-CA1D-A176-9332-E77DDB651F4A}"/>
              </a:ext>
            </a:extLst>
          </p:cNvPr>
          <p:cNvPicPr>
            <a:picLocks noGrp="1" noChangeAspect="1"/>
          </p:cNvPicPr>
          <p:nvPr>
            <p:ph idx="1"/>
          </p:nvPr>
        </p:nvPicPr>
        <p:blipFill>
          <a:blip r:embed="rId2"/>
          <a:stretch>
            <a:fillRect/>
          </a:stretch>
        </p:blipFill>
        <p:spPr>
          <a:xfrm>
            <a:off x="312821" y="1655658"/>
            <a:ext cx="8229600" cy="2762710"/>
          </a:xfrm>
          <a:prstGeom prst="rect">
            <a:avLst/>
          </a:prstGeom>
        </p:spPr>
      </p:pic>
      <p:pic>
        <p:nvPicPr>
          <p:cNvPr id="6" name="Picture 5">
            <a:extLst>
              <a:ext uri="{FF2B5EF4-FFF2-40B4-BE49-F238E27FC236}">
                <a16:creationId xmlns:a16="http://schemas.microsoft.com/office/drawing/2014/main" id="{7DD8078B-E089-6C85-1422-3EAED3F1EF7B}"/>
              </a:ext>
            </a:extLst>
          </p:cNvPr>
          <p:cNvPicPr>
            <a:picLocks noChangeAspect="1"/>
          </p:cNvPicPr>
          <p:nvPr/>
        </p:nvPicPr>
        <p:blipFill>
          <a:blip r:embed="rId3"/>
          <a:stretch>
            <a:fillRect/>
          </a:stretch>
        </p:blipFill>
        <p:spPr>
          <a:xfrm>
            <a:off x="4832684" y="4660565"/>
            <a:ext cx="3886200" cy="2044700"/>
          </a:xfrm>
          <a:prstGeom prst="rect">
            <a:avLst/>
          </a:prstGeom>
        </p:spPr>
      </p:pic>
      <p:sp>
        <p:nvSpPr>
          <p:cNvPr id="8" name="TextBox 7">
            <a:extLst>
              <a:ext uri="{FF2B5EF4-FFF2-40B4-BE49-F238E27FC236}">
                <a16:creationId xmlns:a16="http://schemas.microsoft.com/office/drawing/2014/main" id="{D76CD74A-4849-5C3E-04A6-A1CC22CEAED9}"/>
              </a:ext>
            </a:extLst>
          </p:cNvPr>
          <p:cNvSpPr txBox="1"/>
          <p:nvPr/>
        </p:nvSpPr>
        <p:spPr>
          <a:xfrm>
            <a:off x="585537" y="609677"/>
            <a:ext cx="7106651" cy="923330"/>
          </a:xfrm>
          <a:prstGeom prst="rect">
            <a:avLst/>
          </a:prstGeom>
          <a:noFill/>
        </p:spPr>
        <p:txBody>
          <a:bodyPr wrap="square">
            <a:spAutoFit/>
          </a:bodyPr>
          <a:lstStyle/>
          <a:p>
            <a:r>
              <a:rPr lang="en-GB" dirty="0"/>
              <a:t>These examples illustrate how data transformation and feature engineering can help prepare your data for better analysis and </a:t>
            </a:r>
            <a:r>
              <a:rPr lang="en-GB" dirty="0" err="1"/>
              <a:t>modeling</a:t>
            </a:r>
            <a:r>
              <a:rPr lang="en-GB" dirty="0"/>
              <a:t>, enhancing the effectiveness of predictive models.</a:t>
            </a:r>
            <a:endParaRPr lang="en-US" dirty="0"/>
          </a:p>
        </p:txBody>
      </p:sp>
    </p:spTree>
    <p:extLst>
      <p:ext uri="{BB962C8B-B14F-4D97-AF65-F5344CB8AC3E}">
        <p14:creationId xmlns:p14="http://schemas.microsoft.com/office/powerpoint/2010/main" val="420627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E186C-663B-52E5-72E7-9181DA9ACA61}"/>
              </a:ext>
            </a:extLst>
          </p:cNvPr>
          <p:cNvSpPr>
            <a:spLocks noGrp="1"/>
          </p:cNvSpPr>
          <p:nvPr>
            <p:ph type="title"/>
          </p:nvPr>
        </p:nvSpPr>
        <p:spPr>
          <a:xfrm>
            <a:off x="515125" y="1153572"/>
            <a:ext cx="2400300" cy="4461163"/>
          </a:xfrm>
        </p:spPr>
        <p:txBody>
          <a:bodyPr>
            <a:normAutofit/>
          </a:bodyPr>
          <a:lstStyle/>
          <a:p>
            <a:pPr>
              <a:lnSpc>
                <a:spcPct val="90000"/>
              </a:lnSpc>
            </a:pPr>
            <a:r>
              <a:rPr lang="en-GB" sz="3100" b="1" i="0">
                <a:solidFill>
                  <a:srgbClr val="FFFFFF"/>
                </a:solidFill>
                <a:effectLst/>
                <a:latin typeface="Nunito" pitchFamily="2" charset="77"/>
              </a:rPr>
              <a:t>Tools and Techniques for Data Cleaning</a:t>
            </a:r>
            <a:br>
              <a:rPr lang="en-GB" sz="3100" b="1" i="0">
                <a:solidFill>
                  <a:srgbClr val="FFFFFF"/>
                </a:solidFill>
                <a:effectLst/>
                <a:latin typeface="Nunito" pitchFamily="2" charset="77"/>
              </a:rPr>
            </a:br>
            <a:endParaRPr lang="en-US" sz="31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19256E-FEB3-9D0F-AE93-A3DA55CF2ABA}"/>
              </a:ext>
            </a:extLst>
          </p:cNvPr>
          <p:cNvSpPr>
            <a:spLocks noGrp="1"/>
          </p:cNvSpPr>
          <p:nvPr>
            <p:ph idx="1"/>
          </p:nvPr>
        </p:nvSpPr>
        <p:spPr>
          <a:xfrm>
            <a:off x="3335481" y="591344"/>
            <a:ext cx="5179868" cy="5585619"/>
          </a:xfrm>
        </p:spPr>
        <p:txBody>
          <a:bodyPr anchor="ctr">
            <a:normAutofit/>
          </a:bodyPr>
          <a:lstStyle/>
          <a:p>
            <a:pPr marL="0" indent="0" fontAlgn="base">
              <a:lnSpc>
                <a:spcPct val="90000"/>
              </a:lnSpc>
              <a:buNone/>
            </a:pPr>
            <a:r>
              <a:rPr lang="en-GB" sz="2000" b="1" i="0" dirty="0">
                <a:effectLst/>
                <a:latin typeface="Nunito" pitchFamily="2" charset="77"/>
              </a:rPr>
              <a:t>Software Tools</a:t>
            </a:r>
          </a:p>
          <a:p>
            <a:pPr marL="0" indent="0" rtl="0" fontAlgn="base">
              <a:lnSpc>
                <a:spcPct val="90000"/>
              </a:lnSpc>
              <a:buNone/>
            </a:pPr>
            <a:r>
              <a:rPr lang="en-GB" sz="2000" b="0" i="0" dirty="0">
                <a:effectLst/>
                <a:latin typeface="Nunito" pitchFamily="2" charset="77"/>
              </a:rPr>
              <a:t>Several software tools are available to aid in data cleaning. Some of the most popular ones include:</a:t>
            </a:r>
          </a:p>
          <a:p>
            <a:pPr marL="0" indent="0" fontAlgn="base">
              <a:lnSpc>
                <a:spcPct val="90000"/>
              </a:lnSpc>
              <a:buNone/>
            </a:pPr>
            <a:r>
              <a:rPr lang="en-GB" sz="2000" b="1" i="0" dirty="0">
                <a:effectLst/>
                <a:latin typeface="Nunito" pitchFamily="2" charset="77"/>
              </a:rPr>
              <a:t>Microsoft Excel</a:t>
            </a:r>
            <a:r>
              <a:rPr lang="en-GB" sz="2000" b="0" i="0" dirty="0">
                <a:effectLst/>
                <a:latin typeface="Nunito" pitchFamily="2" charset="77"/>
              </a:rPr>
              <a:t>: Offers basic data cleaning functions such as removing duplicates, handling missing values, and standardizing formats.</a:t>
            </a:r>
          </a:p>
          <a:p>
            <a:pPr marL="0" indent="0" fontAlgn="base">
              <a:lnSpc>
                <a:spcPct val="90000"/>
              </a:lnSpc>
              <a:buNone/>
            </a:pPr>
            <a:r>
              <a:rPr lang="en-GB" sz="2000" b="1" i="0" dirty="0" err="1">
                <a:effectLst/>
                <a:latin typeface="Nunito" pitchFamily="2" charset="77"/>
              </a:rPr>
              <a:t>OpenRefine</a:t>
            </a:r>
            <a:r>
              <a:rPr lang="en-GB" sz="2000" b="0" i="0" dirty="0">
                <a:effectLst/>
                <a:latin typeface="Nunito" pitchFamily="2" charset="77"/>
              </a:rPr>
              <a:t>: An open-source tool designed specifically for data cleaning and transformation.</a:t>
            </a:r>
          </a:p>
          <a:p>
            <a:pPr marL="0" indent="0" fontAlgn="base">
              <a:lnSpc>
                <a:spcPct val="90000"/>
              </a:lnSpc>
              <a:buNone/>
            </a:pPr>
            <a:r>
              <a:rPr lang="en-GB" sz="2000" b="1" i="0" dirty="0">
                <a:effectLst/>
                <a:latin typeface="Nunito" pitchFamily="2" charset="77"/>
              </a:rPr>
              <a:t>Python Libraries</a:t>
            </a:r>
            <a:r>
              <a:rPr lang="en-GB" sz="2000" b="0" i="0" dirty="0">
                <a:effectLst/>
                <a:latin typeface="Nunito" pitchFamily="2" charset="77"/>
              </a:rPr>
              <a:t>: Libraries like</a:t>
            </a:r>
            <a:r>
              <a:rPr lang="en-GB" sz="2000" b="0" i="0" u="sng" dirty="0">
                <a:effectLst/>
                <a:latin typeface="Nunito" pitchFamily="2" charset="77"/>
                <a:hlinkClick r:id="rId2"/>
              </a:rPr>
              <a:t> Pandas</a:t>
            </a:r>
            <a:r>
              <a:rPr lang="en-GB" sz="2000" b="0" i="0" dirty="0">
                <a:effectLst/>
                <a:latin typeface="Nunito" pitchFamily="2" charset="77"/>
              </a:rPr>
              <a:t> and</a:t>
            </a:r>
            <a:r>
              <a:rPr lang="en-GB" sz="2000" b="0" i="0" u="sng" dirty="0">
                <a:effectLst/>
                <a:latin typeface="Nunito" pitchFamily="2" charset="77"/>
                <a:hlinkClick r:id="rId3"/>
              </a:rPr>
              <a:t> NumPy</a:t>
            </a:r>
            <a:r>
              <a:rPr lang="en-GB" sz="2000" b="0" i="0" dirty="0">
                <a:effectLst/>
                <a:latin typeface="Nunito" pitchFamily="2" charset="77"/>
              </a:rPr>
              <a:t> provide powerful functions for data cleaning and manipulation.</a:t>
            </a:r>
          </a:p>
          <a:p>
            <a:pPr marL="0" indent="0" fontAlgn="base">
              <a:lnSpc>
                <a:spcPct val="90000"/>
              </a:lnSpc>
              <a:buNone/>
            </a:pPr>
            <a:r>
              <a:rPr lang="en-GB" sz="2000" b="1" i="0" dirty="0">
                <a:effectLst/>
                <a:latin typeface="Nunito" pitchFamily="2" charset="77"/>
              </a:rPr>
              <a:t>R</a:t>
            </a:r>
            <a:r>
              <a:rPr lang="en-GB" sz="2000" b="0" i="0" dirty="0">
                <a:effectLst/>
                <a:latin typeface="Nunito" pitchFamily="2" charset="77"/>
              </a:rPr>
              <a:t>: The R programming language offers robust packages for data cleaning, such as </a:t>
            </a:r>
            <a:r>
              <a:rPr lang="en-GB" sz="2000" b="0" i="0" dirty="0" err="1">
                <a:effectLst/>
                <a:latin typeface="Nunito" pitchFamily="2" charset="77"/>
              </a:rPr>
              <a:t>dplyr</a:t>
            </a:r>
            <a:r>
              <a:rPr lang="en-GB" sz="2000" b="0" i="0" dirty="0">
                <a:effectLst/>
                <a:latin typeface="Nunito" pitchFamily="2" charset="77"/>
              </a:rPr>
              <a:t> and </a:t>
            </a:r>
            <a:r>
              <a:rPr lang="en-GB" sz="2000" b="0" i="0" dirty="0" err="1">
                <a:effectLst/>
                <a:latin typeface="Nunito" pitchFamily="2" charset="77"/>
              </a:rPr>
              <a:t>tidyr</a:t>
            </a:r>
            <a:r>
              <a:rPr lang="en-GB" sz="2000" b="0" i="0" dirty="0">
                <a:effectLst/>
                <a:latin typeface="Nunito" pitchFamily="2" charset="77"/>
              </a:rPr>
              <a:t>.</a:t>
            </a:r>
          </a:p>
          <a:p>
            <a:pPr>
              <a:lnSpc>
                <a:spcPct val="90000"/>
              </a:lnSpc>
            </a:pPr>
            <a:endParaRPr lang="en-US" sz="2000" dirty="0"/>
          </a:p>
        </p:txBody>
      </p:sp>
    </p:spTree>
    <p:extLst>
      <p:ext uri="{BB962C8B-B14F-4D97-AF65-F5344CB8AC3E}">
        <p14:creationId xmlns:p14="http://schemas.microsoft.com/office/powerpoint/2010/main" val="239535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A409A-E3E2-6C79-2247-969F7D291682}"/>
              </a:ext>
            </a:extLst>
          </p:cNvPr>
          <p:cNvSpPr>
            <a:spLocks noGrp="1"/>
          </p:cNvSpPr>
          <p:nvPr>
            <p:ph type="title"/>
          </p:nvPr>
        </p:nvSpPr>
        <p:spPr>
          <a:xfrm>
            <a:off x="1028699" y="294538"/>
            <a:ext cx="7421963" cy="1033669"/>
          </a:xfrm>
        </p:spPr>
        <p:txBody>
          <a:bodyPr>
            <a:normAutofit/>
          </a:bodyPr>
          <a:lstStyle/>
          <a:p>
            <a:pPr>
              <a:lnSpc>
                <a:spcPct val="90000"/>
              </a:lnSpc>
            </a:pPr>
            <a:r>
              <a:rPr lang="en-GB" sz="3200" b="1" i="0">
                <a:solidFill>
                  <a:srgbClr val="FFFFFF"/>
                </a:solidFill>
                <a:effectLst/>
                <a:latin typeface="Nunito" pitchFamily="2" charset="77"/>
              </a:rPr>
              <a:t>Techniques</a:t>
            </a:r>
            <a:br>
              <a:rPr lang="en-GB" sz="3200" b="1" i="0">
                <a:solidFill>
                  <a:srgbClr val="FFFFFF"/>
                </a:solidFill>
                <a:effectLst/>
                <a:latin typeface="Nunito" pitchFamily="2" charset="77"/>
              </a:rPr>
            </a:br>
            <a:endParaRPr lang="en-US" sz="3200">
              <a:solidFill>
                <a:srgbClr val="FFFFFF"/>
              </a:solidFill>
            </a:endParaRPr>
          </a:p>
        </p:txBody>
      </p:sp>
      <p:sp>
        <p:nvSpPr>
          <p:cNvPr id="3" name="Content Placeholder 2">
            <a:extLst>
              <a:ext uri="{FF2B5EF4-FFF2-40B4-BE49-F238E27FC236}">
                <a16:creationId xmlns:a16="http://schemas.microsoft.com/office/drawing/2014/main" id="{85DA2BA6-B503-69CA-5678-75DA1E935733}"/>
              </a:ext>
            </a:extLst>
          </p:cNvPr>
          <p:cNvSpPr>
            <a:spLocks noGrp="1"/>
          </p:cNvSpPr>
          <p:nvPr>
            <p:ph idx="1"/>
          </p:nvPr>
        </p:nvSpPr>
        <p:spPr>
          <a:xfrm>
            <a:off x="1028699" y="2318197"/>
            <a:ext cx="7293023" cy="3683358"/>
          </a:xfrm>
        </p:spPr>
        <p:txBody>
          <a:bodyPr anchor="ctr">
            <a:normAutofit/>
          </a:bodyPr>
          <a:lstStyle/>
          <a:p>
            <a:pPr marL="0" indent="0" rtl="0" fontAlgn="base">
              <a:buNone/>
            </a:pPr>
            <a:r>
              <a:rPr lang="en-GB" sz="1700" b="0" i="0">
                <a:effectLst/>
                <a:latin typeface="Nunito" pitchFamily="2" charset="77"/>
              </a:rPr>
              <a:t>Effective data cleaning also involves various techniques, such as:</a:t>
            </a:r>
          </a:p>
          <a:p>
            <a:pPr fontAlgn="base">
              <a:buFont typeface="Arial" panose="020B0604020202020204" pitchFamily="34" charset="0"/>
              <a:buChar char="•"/>
            </a:pPr>
            <a:r>
              <a:rPr lang="en-GB" sz="1700" b="1" i="0">
                <a:effectLst/>
                <a:latin typeface="Nunito" pitchFamily="2" charset="77"/>
              </a:rPr>
              <a:t>Regular Expressions</a:t>
            </a:r>
            <a:r>
              <a:rPr lang="en-GB" sz="1700" b="0" i="0">
                <a:effectLst/>
                <a:latin typeface="Nunito" pitchFamily="2" charset="77"/>
              </a:rPr>
              <a:t>: Useful for</a:t>
            </a:r>
            <a:r>
              <a:rPr lang="en-GB" sz="1700" b="0" i="0" u="sng">
                <a:effectLst/>
                <a:latin typeface="Nunito" pitchFamily="2" charset="77"/>
                <a:hlinkClick r:id="rId2"/>
              </a:rPr>
              <a:t> pattern matching</a:t>
            </a:r>
            <a:r>
              <a:rPr lang="en-GB" sz="1700" b="0" i="0">
                <a:effectLst/>
                <a:latin typeface="Nunito" pitchFamily="2" charset="77"/>
              </a:rPr>
              <a:t> and text manipulation.</a:t>
            </a:r>
          </a:p>
          <a:p>
            <a:pPr fontAlgn="base">
              <a:buFont typeface="Arial" panose="020B0604020202020204" pitchFamily="34" charset="0"/>
              <a:buChar char="•"/>
            </a:pPr>
            <a:r>
              <a:rPr lang="en-GB" sz="1700" b="1" i="0">
                <a:effectLst/>
                <a:latin typeface="Nunito" pitchFamily="2" charset="77"/>
              </a:rPr>
              <a:t>Data Profiling</a:t>
            </a:r>
            <a:r>
              <a:rPr lang="en-GB" sz="1700" b="0" i="0">
                <a:effectLst/>
                <a:latin typeface="Nunito" pitchFamily="2" charset="77"/>
              </a:rPr>
              <a:t>: Involves examining data to understand its structure, content, and quality.</a:t>
            </a:r>
          </a:p>
          <a:p>
            <a:pPr fontAlgn="base">
              <a:buFont typeface="Arial" panose="020B0604020202020204" pitchFamily="34" charset="0"/>
              <a:buChar char="•"/>
            </a:pPr>
            <a:r>
              <a:rPr lang="en-GB" sz="1700" b="1" i="0">
                <a:effectLst/>
                <a:latin typeface="Nunito" pitchFamily="2" charset="77"/>
              </a:rPr>
              <a:t>Data Auditing</a:t>
            </a:r>
            <a:r>
              <a:rPr lang="en-GB" sz="1700" b="0" i="0">
                <a:effectLst/>
                <a:latin typeface="Nunito" pitchFamily="2" charset="77"/>
              </a:rPr>
              <a:t>: Systematically checking data for errors and inconsistencies.</a:t>
            </a:r>
          </a:p>
          <a:p>
            <a:endParaRPr lang="en-US" sz="1700"/>
          </a:p>
        </p:txBody>
      </p:sp>
    </p:spTree>
    <p:extLst>
      <p:ext uri="{BB962C8B-B14F-4D97-AF65-F5344CB8AC3E}">
        <p14:creationId xmlns:p14="http://schemas.microsoft.com/office/powerpoint/2010/main" val="2647625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DE61B9-EA44-C60B-AA23-850C2B4573A5}"/>
              </a:ext>
            </a:extLst>
          </p:cNvPr>
          <p:cNvSpPr>
            <a:spLocks noGrp="1"/>
          </p:cNvSpPr>
          <p:nvPr>
            <p:ph type="title"/>
          </p:nvPr>
        </p:nvSpPr>
        <p:spPr>
          <a:xfrm>
            <a:off x="473202" y="630936"/>
            <a:ext cx="2699766" cy="1463040"/>
          </a:xfrm>
        </p:spPr>
        <p:txBody>
          <a:bodyPr anchor="ctr">
            <a:normAutofit/>
          </a:bodyPr>
          <a:lstStyle/>
          <a:p>
            <a:pPr>
              <a:lnSpc>
                <a:spcPct val="90000"/>
              </a:lnSpc>
            </a:pPr>
            <a:r>
              <a:rPr lang="en-GB" sz="3600" b="1">
                <a:solidFill>
                  <a:srgbClr val="FFFFFF"/>
                </a:solidFill>
              </a:rPr>
              <a:t>Missing Data</a:t>
            </a:r>
            <a:br>
              <a:rPr lang="en-GB" sz="3600">
                <a:solidFill>
                  <a:srgbClr val="FFFFFF"/>
                </a:solidFill>
              </a:rPr>
            </a:br>
            <a:endParaRPr lang="en-US" sz="3600">
              <a:solidFill>
                <a:srgbClr val="FFFFFF"/>
              </a:solidFill>
            </a:endParaRPr>
          </a:p>
        </p:txBody>
      </p:sp>
      <p:sp>
        <p:nvSpPr>
          <p:cNvPr id="31"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D90E98-C2C5-9838-6A8B-67B7276E898C}"/>
              </a:ext>
            </a:extLst>
          </p:cNvPr>
          <p:cNvSpPr>
            <a:spLocks noGrp="1"/>
          </p:cNvSpPr>
          <p:nvPr>
            <p:ph idx="1"/>
          </p:nvPr>
        </p:nvSpPr>
        <p:spPr>
          <a:xfrm>
            <a:off x="3355846" y="630936"/>
            <a:ext cx="5305807" cy="1463040"/>
          </a:xfrm>
        </p:spPr>
        <p:txBody>
          <a:bodyPr anchor="ctr">
            <a:normAutofit/>
          </a:bodyPr>
          <a:lstStyle/>
          <a:p>
            <a:pPr>
              <a:buFont typeface="Arial" panose="020B0604020202020204" pitchFamily="34" charset="0"/>
              <a:buChar char="•"/>
            </a:pPr>
            <a:r>
              <a:rPr lang="en-GB" sz="1900">
                <a:solidFill>
                  <a:srgbClr val="FFFFFF"/>
                </a:solidFill>
              </a:rPr>
              <a:t>In a dataset of patient records, some entries might be missing values for blood pressure or age. This can occur due to non-response, errors in data collection, or during data transfer.</a:t>
            </a:r>
          </a:p>
          <a:p>
            <a:endParaRPr lang="en-US" sz="1900">
              <a:solidFill>
                <a:srgbClr val="FFFFFF"/>
              </a:solidFill>
            </a:endParaRPr>
          </a:p>
        </p:txBody>
      </p:sp>
      <p:pic>
        <p:nvPicPr>
          <p:cNvPr id="4" name="Picture 3">
            <a:extLst>
              <a:ext uri="{FF2B5EF4-FFF2-40B4-BE49-F238E27FC236}">
                <a16:creationId xmlns:a16="http://schemas.microsoft.com/office/drawing/2014/main" id="{49226D96-C494-E357-EAE2-5DA4FA762926}"/>
              </a:ext>
            </a:extLst>
          </p:cNvPr>
          <p:cNvPicPr>
            <a:picLocks noChangeAspect="1"/>
          </p:cNvPicPr>
          <p:nvPr/>
        </p:nvPicPr>
        <p:blipFill>
          <a:blip r:embed="rId2"/>
          <a:stretch>
            <a:fillRect/>
          </a:stretch>
        </p:blipFill>
        <p:spPr>
          <a:xfrm>
            <a:off x="2556085" y="2971800"/>
            <a:ext cx="4022686" cy="3278488"/>
          </a:xfrm>
          <a:prstGeom prst="rect">
            <a:avLst/>
          </a:prstGeom>
        </p:spPr>
      </p:pic>
    </p:spTree>
    <p:extLst>
      <p:ext uri="{BB962C8B-B14F-4D97-AF65-F5344CB8AC3E}">
        <p14:creationId xmlns:p14="http://schemas.microsoft.com/office/powerpoint/2010/main" val="895623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526F10-FFBC-701E-71F8-71A982FFE4EE}"/>
              </a:ext>
            </a:extLst>
          </p:cNvPr>
          <p:cNvSpPr>
            <a:spLocks noGrp="1"/>
          </p:cNvSpPr>
          <p:nvPr>
            <p:ph type="title"/>
          </p:nvPr>
        </p:nvSpPr>
        <p:spPr>
          <a:xfrm>
            <a:off x="473202" y="630936"/>
            <a:ext cx="2699766" cy="1463040"/>
          </a:xfrm>
        </p:spPr>
        <p:txBody>
          <a:bodyPr anchor="ctr">
            <a:normAutofit/>
          </a:bodyPr>
          <a:lstStyle/>
          <a:p>
            <a:r>
              <a:rPr lang="en-GB" sz="3900">
                <a:solidFill>
                  <a:srgbClr val="FFFFFF"/>
                </a:solidFill>
              </a:rPr>
              <a:t>Inconsistent Data</a:t>
            </a:r>
            <a:endParaRPr lang="en-US" sz="3900">
              <a:solidFill>
                <a:srgbClr val="FFFFFF"/>
              </a:solidFill>
            </a:endParaRPr>
          </a:p>
        </p:txBody>
      </p:sp>
      <p:sp>
        <p:nvSpPr>
          <p:cNvPr id="13"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8B922F-7839-E50D-11F0-DB1E1DBF0433}"/>
              </a:ext>
            </a:extLst>
          </p:cNvPr>
          <p:cNvSpPr>
            <a:spLocks noGrp="1"/>
          </p:cNvSpPr>
          <p:nvPr>
            <p:ph idx="1"/>
          </p:nvPr>
        </p:nvSpPr>
        <p:spPr>
          <a:xfrm>
            <a:off x="3355846" y="630936"/>
            <a:ext cx="5305807" cy="1463040"/>
          </a:xfrm>
        </p:spPr>
        <p:txBody>
          <a:bodyPr anchor="ctr">
            <a:normAutofit/>
          </a:bodyPr>
          <a:lstStyle/>
          <a:p>
            <a:r>
              <a:rPr lang="en-GB" sz="1800" b="1">
                <a:solidFill>
                  <a:srgbClr val="FFFFFF"/>
                </a:solidFill>
              </a:rPr>
              <a:t>Example</a:t>
            </a:r>
            <a:r>
              <a:rPr lang="en-GB" sz="1800">
                <a:solidFill>
                  <a:srgbClr val="FFFFFF"/>
                </a:solidFill>
              </a:rPr>
              <a:t>: If you collect data from different sources, names of the same item might be recorded differently. For instance, "New York City," "NYC," and "New York, NY" could all refer to the same place but appear differently in the dataset.</a:t>
            </a:r>
            <a:endParaRPr lang="en-US" sz="1800">
              <a:solidFill>
                <a:srgbClr val="FFFFFF"/>
              </a:solidFill>
            </a:endParaRPr>
          </a:p>
        </p:txBody>
      </p:sp>
      <p:pic>
        <p:nvPicPr>
          <p:cNvPr id="4" name="Picture 3">
            <a:extLst>
              <a:ext uri="{FF2B5EF4-FFF2-40B4-BE49-F238E27FC236}">
                <a16:creationId xmlns:a16="http://schemas.microsoft.com/office/drawing/2014/main" id="{95BD5474-3B7C-583A-0248-A566CEF3FB58}"/>
              </a:ext>
            </a:extLst>
          </p:cNvPr>
          <p:cNvPicPr>
            <a:picLocks noChangeAspect="1"/>
          </p:cNvPicPr>
          <p:nvPr/>
        </p:nvPicPr>
        <p:blipFill>
          <a:blip r:embed="rId2"/>
          <a:stretch>
            <a:fillRect/>
          </a:stretch>
        </p:blipFill>
        <p:spPr>
          <a:xfrm>
            <a:off x="473202" y="3321363"/>
            <a:ext cx="8188452" cy="2579361"/>
          </a:xfrm>
          <a:prstGeom prst="rect">
            <a:avLst/>
          </a:prstGeom>
        </p:spPr>
      </p:pic>
    </p:spTree>
    <p:extLst>
      <p:ext uri="{BB962C8B-B14F-4D97-AF65-F5344CB8AC3E}">
        <p14:creationId xmlns:p14="http://schemas.microsoft.com/office/powerpoint/2010/main" val="168703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70A354-BEF2-789B-2B61-EB0E7136E196}"/>
              </a:ext>
            </a:extLst>
          </p:cNvPr>
          <p:cNvSpPr>
            <a:spLocks noGrp="1"/>
          </p:cNvSpPr>
          <p:nvPr>
            <p:ph type="title"/>
          </p:nvPr>
        </p:nvSpPr>
        <p:spPr>
          <a:xfrm>
            <a:off x="473202" y="630936"/>
            <a:ext cx="2699766" cy="1463040"/>
          </a:xfrm>
        </p:spPr>
        <p:txBody>
          <a:bodyPr anchor="ctr">
            <a:normAutofit/>
          </a:bodyPr>
          <a:lstStyle/>
          <a:p>
            <a:pPr>
              <a:lnSpc>
                <a:spcPct val="90000"/>
              </a:lnSpc>
            </a:pPr>
            <a:r>
              <a:rPr lang="en-GB" sz="3300" b="1">
                <a:solidFill>
                  <a:srgbClr val="FFFFFF"/>
                </a:solidFill>
              </a:rPr>
              <a:t>Duplicate Data</a:t>
            </a:r>
            <a:br>
              <a:rPr lang="en-GB" sz="3300">
                <a:solidFill>
                  <a:srgbClr val="FFFFFF"/>
                </a:solidFill>
              </a:rPr>
            </a:br>
            <a:endParaRPr lang="en-US" sz="3300">
              <a:solidFill>
                <a:srgbClr val="FFFFFF"/>
              </a:solidFill>
            </a:endParaRPr>
          </a:p>
        </p:txBody>
      </p:sp>
      <p:sp>
        <p:nvSpPr>
          <p:cNvPr id="2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974638-24F1-5279-09C4-8257686C7ECD}"/>
              </a:ext>
            </a:extLst>
          </p:cNvPr>
          <p:cNvSpPr>
            <a:spLocks noGrp="1"/>
          </p:cNvSpPr>
          <p:nvPr>
            <p:ph idx="1"/>
          </p:nvPr>
        </p:nvSpPr>
        <p:spPr>
          <a:xfrm>
            <a:off x="3355846" y="630936"/>
            <a:ext cx="5305807" cy="1463040"/>
          </a:xfrm>
        </p:spPr>
        <p:txBody>
          <a:bodyPr anchor="ctr">
            <a:normAutofit/>
          </a:bodyPr>
          <a:lstStyle/>
          <a:p>
            <a:pPr>
              <a:lnSpc>
                <a:spcPct val="90000"/>
              </a:lnSpc>
              <a:buFont typeface="Arial" panose="020B0604020202020204" pitchFamily="34" charset="0"/>
              <a:buChar char="•"/>
            </a:pPr>
            <a:r>
              <a:rPr lang="en-GB" sz="1900" b="1">
                <a:solidFill>
                  <a:srgbClr val="FFFFFF"/>
                </a:solidFill>
              </a:rPr>
              <a:t>Example</a:t>
            </a:r>
            <a:r>
              <a:rPr lang="en-GB" sz="1900">
                <a:solidFill>
                  <a:srgbClr val="FFFFFF"/>
                </a:solidFill>
              </a:rPr>
              <a:t>: In a customer database, the same customer might be entered multiple times with slight variations in their name or address, leading to redundant entries that can skew analysis results.</a:t>
            </a:r>
          </a:p>
          <a:p>
            <a:pPr>
              <a:lnSpc>
                <a:spcPct val="90000"/>
              </a:lnSpc>
            </a:pPr>
            <a:endParaRPr lang="en-US" sz="1900">
              <a:solidFill>
                <a:srgbClr val="FFFFFF"/>
              </a:solidFill>
            </a:endParaRPr>
          </a:p>
        </p:txBody>
      </p:sp>
      <p:pic>
        <p:nvPicPr>
          <p:cNvPr id="4" name="Picture 3">
            <a:extLst>
              <a:ext uri="{FF2B5EF4-FFF2-40B4-BE49-F238E27FC236}">
                <a16:creationId xmlns:a16="http://schemas.microsoft.com/office/drawing/2014/main" id="{E6E54BBA-5253-52A7-317D-3D273886EDAD}"/>
              </a:ext>
            </a:extLst>
          </p:cNvPr>
          <p:cNvPicPr>
            <a:picLocks noChangeAspect="1"/>
          </p:cNvPicPr>
          <p:nvPr/>
        </p:nvPicPr>
        <p:blipFill>
          <a:blip r:embed="rId2"/>
          <a:stretch>
            <a:fillRect/>
          </a:stretch>
        </p:blipFill>
        <p:spPr>
          <a:xfrm>
            <a:off x="1134455" y="2971800"/>
            <a:ext cx="6865946" cy="3278488"/>
          </a:xfrm>
          <a:prstGeom prst="rect">
            <a:avLst/>
          </a:prstGeom>
        </p:spPr>
      </p:pic>
    </p:spTree>
    <p:extLst>
      <p:ext uri="{BB962C8B-B14F-4D97-AF65-F5344CB8AC3E}">
        <p14:creationId xmlns:p14="http://schemas.microsoft.com/office/powerpoint/2010/main" val="391875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118</TotalTime>
  <Words>3654</Words>
  <Application>Microsoft Macintosh PowerPoint</Application>
  <PresentationFormat>On-screen Show (4:3)</PresentationFormat>
  <Paragraphs>272</Paragraphs>
  <Slides>62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Aptos</vt:lpstr>
      <vt:lpstr>Arial</vt:lpstr>
      <vt:lpstr>Arial Narrow</vt:lpstr>
      <vt:lpstr>Calibri</vt:lpstr>
      <vt:lpstr>Cambria</vt:lpstr>
      <vt:lpstr>Helvetica Neue Medium</vt:lpstr>
      <vt:lpstr>Nunito</vt:lpstr>
      <vt:lpstr>Times New Roman</vt:lpstr>
      <vt:lpstr>Office Theme</vt:lpstr>
      <vt:lpstr>PowerPoint Presentation</vt:lpstr>
      <vt:lpstr>Agenda</vt:lpstr>
      <vt:lpstr>What is Data Cleaning? </vt:lpstr>
      <vt:lpstr>Importance of Data Cleaning </vt:lpstr>
      <vt:lpstr>Common Issues in Data</vt:lpstr>
      <vt:lpstr>Steps in Data Cleaning</vt:lpstr>
      <vt:lpstr>Missing Data </vt:lpstr>
      <vt:lpstr>Inconsistent Data</vt:lpstr>
      <vt:lpstr>Duplicate Data </vt:lpstr>
      <vt:lpstr>Outliers </vt:lpstr>
      <vt:lpstr>Data Quality Improvements</vt:lpstr>
      <vt:lpstr>Converting Data Types</vt:lpstr>
      <vt:lpstr>Preprocessing Techniques</vt:lpstr>
      <vt:lpstr>PowerPoint Presentation</vt:lpstr>
      <vt:lpstr> quality of data</vt:lpstr>
      <vt:lpstr>Noisy Data</vt:lpstr>
      <vt:lpstr>How to Handle Noisy Data?</vt:lpstr>
      <vt:lpstr> Missing values</vt:lpstr>
      <vt:lpstr>Handling missing values</vt:lpstr>
      <vt:lpstr>PowerPoint Presentation</vt:lpstr>
      <vt:lpstr>Removing Missing Data</vt:lpstr>
      <vt:lpstr>PowerPoint Presentation</vt:lpstr>
      <vt:lpstr>PowerPoint Presentation</vt:lpstr>
      <vt:lpstr>PowerPoint Presentation</vt:lpstr>
      <vt:lpstr>Using Algorithms that Support Missing Values</vt:lpstr>
      <vt:lpstr>Example: In this case, you wouldn't need to modify the data beforehand; the algorithm will handle missing values internally:</vt:lpstr>
      <vt:lpstr>Imputation with More Advanced Methods (KNN, Regression)</vt:lpstr>
      <vt:lpstr>Flag and Fill Missing Data</vt:lpstr>
      <vt:lpstr>Handling Duplicate Data</vt:lpstr>
      <vt:lpstr>Example</vt:lpstr>
      <vt:lpstr>Steps to Handle Duplicate Data</vt:lpstr>
      <vt:lpstr>PowerPoint Presentation</vt:lpstr>
      <vt:lpstr>Example in Python</vt:lpstr>
      <vt:lpstr>Handling Outliers</vt:lpstr>
      <vt:lpstr>Identifying Outliers </vt:lpstr>
      <vt:lpstr>Example: Handling Outliers in Dataset</vt:lpstr>
      <vt:lpstr>Handling Methods </vt:lpstr>
      <vt:lpstr>Data Normalization</vt:lpstr>
      <vt:lpstr>Min-Max Scaling: </vt:lpstr>
      <vt:lpstr>Z-score Normalization (Standardization):</vt:lpstr>
      <vt:lpstr>Max Abs Scaling:</vt:lpstr>
      <vt:lpstr>Robust Scaling:</vt:lpstr>
      <vt:lpstr>Data Normalization Using Python.</vt:lpstr>
      <vt:lpstr>Handling Inconsistent Data</vt:lpstr>
      <vt:lpstr>Examples of Inconsistent Data:</vt:lpstr>
      <vt:lpstr>Steps to Handle Inconsistent Data:</vt:lpstr>
      <vt:lpstr>Python Example: Handling Inconsistent Data</vt:lpstr>
      <vt:lpstr>Explanation: </vt:lpstr>
      <vt:lpstr> Validating Data Accuracy</vt:lpstr>
      <vt:lpstr>Examples of Data Inaccuracies: </vt:lpstr>
      <vt:lpstr>Steps for Validating Data Accuracy: </vt:lpstr>
      <vt:lpstr>Example:</vt:lpstr>
      <vt:lpstr>Output Explanation: </vt:lpstr>
      <vt:lpstr>Data Transformation</vt:lpstr>
      <vt:lpstr>Encoding Categorical Data </vt:lpstr>
      <vt:lpstr>Python Code Example:</vt:lpstr>
      <vt:lpstr>2. One-Hot Encoding </vt:lpstr>
      <vt:lpstr>Python Code Example:</vt:lpstr>
      <vt:lpstr>3. Feature Engineering </vt:lpstr>
      <vt:lpstr>PowerPoint Presentation</vt:lpstr>
      <vt:lpstr>Tools and Techniques for Data Cleaning </vt:lpstr>
      <vt:lpstr>Techniques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Shakhnoza Muksimova</cp:lastModifiedBy>
  <cp:revision>8</cp:revision>
  <dcterms:created xsi:type="dcterms:W3CDTF">2013-01-27T09:14:16Z</dcterms:created>
  <dcterms:modified xsi:type="dcterms:W3CDTF">2025-10-16T00:17:59Z</dcterms:modified>
  <cp:category/>
</cp:coreProperties>
</file>